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notesSlides/notesSlide2.xml" ContentType="application/vnd.openxmlformats-officedocument.presentationml.notesSlide+xml"/>
  <Override PartName="/ppt/comments/comment8.xml" ContentType="application/vnd.openxmlformats-officedocument.presentationml.comments+xml"/>
  <Override PartName="/ppt/comments/comment9.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1" r:id="rId1"/>
  </p:sldMasterIdLst>
  <p:notesMasterIdLst>
    <p:notesMasterId r:id="rId31"/>
  </p:notesMasterIdLst>
  <p:sldIdLst>
    <p:sldId id="256" r:id="rId2"/>
    <p:sldId id="257" r:id="rId3"/>
    <p:sldId id="284" r:id="rId4"/>
    <p:sldId id="285" r:id="rId5"/>
    <p:sldId id="266" r:id="rId6"/>
    <p:sldId id="260" r:id="rId7"/>
    <p:sldId id="268" r:id="rId8"/>
    <p:sldId id="269" r:id="rId9"/>
    <p:sldId id="270" r:id="rId10"/>
    <p:sldId id="271" r:id="rId11"/>
    <p:sldId id="272" r:id="rId12"/>
    <p:sldId id="280" r:id="rId13"/>
    <p:sldId id="281" r:id="rId14"/>
    <p:sldId id="273" r:id="rId15"/>
    <p:sldId id="274" r:id="rId16"/>
    <p:sldId id="277" r:id="rId17"/>
    <p:sldId id="279" r:id="rId18"/>
    <p:sldId id="282" r:id="rId19"/>
    <p:sldId id="283" r:id="rId20"/>
    <p:sldId id="286" r:id="rId21"/>
    <p:sldId id="287" r:id="rId22"/>
    <p:sldId id="288" r:id="rId23"/>
    <p:sldId id="262" r:id="rId24"/>
    <p:sldId id="263" r:id="rId25"/>
    <p:sldId id="259" r:id="rId26"/>
    <p:sldId id="264" r:id="rId27"/>
    <p:sldId id="265" r:id="rId28"/>
    <p:sldId id="275" r:id="rId29"/>
    <p:sldId id="25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zzo" initials="J" lastIdx="13" clrIdx="0">
    <p:extLst>
      <p:ext uri="{19B8F6BF-5375-455C-9EA6-DF929625EA0E}">
        <p15:presenceInfo xmlns:p15="http://schemas.microsoft.com/office/powerpoint/2012/main" userId="Jzz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11" autoAdjust="0"/>
    <p:restoredTop sz="94660"/>
  </p:normalViewPr>
  <p:slideViewPr>
    <p:cSldViewPr snapToGrid="0">
      <p:cViewPr varScale="1">
        <p:scale>
          <a:sx n="94" d="100"/>
          <a:sy n="94" d="100"/>
        </p:scale>
        <p:origin x="27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0-01T02:47:07.566" idx="12">
    <p:pos x="10" y="10"/>
    <p:text>Never-before seen close up tour of our 4.5 billion year old moon.
🚀🌗 #BOS
This video was made thanks to data provided by NASA's Lunar Reconnaissance Orbiter (LRO) spacecraft.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9-28T15:46:35.899" idx="6">
    <p:pos x="6422" y="1166"/>
    <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9-28T15:45:41.298" idx="5">
    <p:pos x="1419" y="3353"/>
    <p:text>The radiation reportedly comes from the partial reflection of galactic cosmic rays off the moon surface..</p:text>
    <p:extLst>
      <p:ext uri="{C676402C-5697-4E1C-873F-D02D1690AC5C}">
        <p15:threadingInfo xmlns:p15="http://schemas.microsoft.com/office/powerpoint/2012/main"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9-28T11:34:39.544" idx="1">
    <p:pos x="2941" y="2231"/>
    <p:text>Permanently shadowed regions on the moon's surface, such as the bottoms of some of the deep craters at the lunar poles, are very cold and might hold water ice.</p:text>
    <p:extLst>
      <p:ext uri="{C676402C-5697-4E1C-873F-D02D1690AC5C}">
        <p15:threadingInfo xmlns:p15="http://schemas.microsoft.com/office/powerpoint/2012/main"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9-28T11:38:41.908" idx="2">
    <p:pos x="2213" y="2740"/>
    <p:text>Certain mountain peaks at the lunar poles might be permanently illuminated. These regions may be good places for a solar power station</p:text>
    <p:extLst>
      <p:ext uri="{C676402C-5697-4E1C-873F-D02D1690AC5C}">
        <p15:threadingInfo xmlns:p15="http://schemas.microsoft.com/office/powerpoint/2012/main" timeZoneBias="-330"/>
      </p:ext>
    </p:extLst>
  </p:cm>
  <p:cm authorId="1" dt="2019-09-28T11:55:27.217" idx="3">
    <p:pos x="1073" y="2177"/>
    <p:text>taken more than two billion laser readings</p:text>
    <p:extLst>
      <p:ext uri="{C676402C-5697-4E1C-873F-D02D1690AC5C}">
        <p15:threadingInfo xmlns:p15="http://schemas.microsoft.com/office/powerpoint/2012/main" timeZoneBias="-330"/>
      </p:ext>
    </p:extLst>
  </p:cm>
  <p:cm authorId="1" dt="2019-09-28T11:57:33.889" idx="4">
    <p:pos x="2165" y="1861"/>
    <p:text>identified more than 5,000 craters on the lunar surface, restricting the search to craters 20 kilometers in diameter and larger</p:text>
    <p:extLst>
      <p:ext uri="{C676402C-5697-4E1C-873F-D02D1690AC5C}">
        <p15:threadingInfo xmlns:p15="http://schemas.microsoft.com/office/powerpoint/2012/main" timeZoneBias="-330"/>
      </p:ext>
    </p:extLst>
  </p:cm>
  <p:cm authorId="1" dt="2019-09-29T16:58:30.198" idx="7">
    <p:pos x="2298" y="3165"/>
    <p:text>bounces a laser beam off the lunar surface and times its return to gauge the elevation of the terrain below. Fifty kilometers above the moon, LOLA can pinpoint the elevation of lunar landforms to within 10 centimeters.</p:text>
    <p:extLst>
      <p:ext uri="{C676402C-5697-4E1C-873F-D02D1690AC5C}">
        <p15:threadingInfo xmlns:p15="http://schemas.microsoft.com/office/powerpoint/2012/main" timeZoneBias="-33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11-10T11:37:50.943" idx="13">
    <p:pos x="734" y="1081"/>
    <p:text>— a time when mammals were overtaking dinosaurs as dominant lifeforms on Earth.</p:text>
    <p:extLst>
      <p:ext uri="{C676402C-5697-4E1C-873F-D02D1690AC5C}">
        <p15:threadingInfo xmlns:p15="http://schemas.microsoft.com/office/powerpoint/2012/main" timeZoneBias="-33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9-29T17:58:52.792" idx="9">
    <p:pos x="5426" y="3583"/>
    <p:text>An "anaglyph" is the stereoscopic 3D effect achieved by means of encoding each eye's image using filters of different (usually chromatically opposite) colors.</p:text>
    <p:extLst>
      <p:ext uri="{C676402C-5697-4E1C-873F-D02D1690AC5C}">
        <p15:threadingInfo xmlns:p15="http://schemas.microsoft.com/office/powerpoint/2012/main" timeZoneBias="-330"/>
      </p:ext>
    </p:extLst>
  </p:cm>
  <p:cm authorId="1" dt="2019-09-29T17:59:10.996" idx="10">
    <p:pos x="6699" y="3537"/>
    <p:text>These images can be viewed in three-dimensions using red-blue/green glasses.</p:text>
    <p:extLst>
      <p:ext uri="{C676402C-5697-4E1C-873F-D02D1690AC5C}">
        <p15:threadingInfo xmlns:p15="http://schemas.microsoft.com/office/powerpoint/2012/main" timeZoneBias="-33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9-29T18:18:20.125" idx="11">
    <p:pos x="6728" y="1665"/>
    <p:text>A bottle of one of the most expensive brands of water costs $40, and is presented in a frosted glass container decorated with crystal. On the moon, a bottle of water would run about $50,000, and forget about that heavy crystal glass. That's because it costs around $50,000 per pound to launch anything to the moon.</p:text>
    <p:extLst>
      <p:ext uri="{C676402C-5697-4E1C-873F-D02D1690AC5C}">
        <p15:threadingInfo xmlns:p15="http://schemas.microsoft.com/office/powerpoint/2012/main" timeZoneBias="-33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9-29T17:45:22.459" idx="8">
    <p:pos x="3618" y="2309"/>
    <p:text>new study's use of a single laser range finder means the results are not dependent on lighting or on differences between instruments.</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D494E-3845-4B5B-8D0F-0AFABE213985}" type="datetimeFigureOut">
              <a:rPr lang="en-IN" smtClean="0"/>
              <a:t>10-11-2019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C4832F-6B0C-4BCD-95E4-F19F362DAF1C}" type="slidenum">
              <a:rPr lang="en-IN" smtClean="0"/>
              <a:t>‹#›</a:t>
            </a:fld>
            <a:endParaRPr lang="en-IN"/>
          </a:p>
        </p:txBody>
      </p:sp>
    </p:spTree>
    <p:extLst>
      <p:ext uri="{BB962C8B-B14F-4D97-AF65-F5344CB8AC3E}">
        <p14:creationId xmlns:p14="http://schemas.microsoft.com/office/powerpoint/2010/main" val="2208187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7C4832F-6B0C-4BCD-95E4-F19F362DAF1C}" type="slidenum">
              <a:rPr lang="en-IN" smtClean="0"/>
              <a:t>1</a:t>
            </a:fld>
            <a:endParaRPr lang="en-IN"/>
          </a:p>
        </p:txBody>
      </p:sp>
    </p:spTree>
    <p:extLst>
      <p:ext uri="{BB962C8B-B14F-4D97-AF65-F5344CB8AC3E}">
        <p14:creationId xmlns:p14="http://schemas.microsoft.com/office/powerpoint/2010/main" val="488371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7C4832F-6B0C-4BCD-95E4-F19F362DAF1C}" type="slidenum">
              <a:rPr lang="en-IN" smtClean="0"/>
              <a:t>25</a:t>
            </a:fld>
            <a:endParaRPr lang="en-IN"/>
          </a:p>
        </p:txBody>
      </p:sp>
    </p:spTree>
    <p:extLst>
      <p:ext uri="{BB962C8B-B14F-4D97-AF65-F5344CB8AC3E}">
        <p14:creationId xmlns:p14="http://schemas.microsoft.com/office/powerpoint/2010/main" val="2511502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86D8290-11DE-4806-A279-469384C4CD03}" type="datetime1">
              <a:rPr lang="en-IN" smtClean="0"/>
              <a:t>10-11-2019</a:t>
            </a:fld>
            <a:endParaRPr lang="en-IN"/>
          </a:p>
        </p:txBody>
      </p:sp>
      <p:sp>
        <p:nvSpPr>
          <p:cNvPr id="5" name="Footer Placeholder 4"/>
          <p:cNvSpPr>
            <a:spLocks noGrp="1"/>
          </p:cNvSpPr>
          <p:nvPr>
            <p:ph type="ftr" sz="quarter" idx="11"/>
          </p:nvPr>
        </p:nvSpPr>
        <p:spPr/>
        <p:txBody>
          <a:bodyPr/>
          <a:lstStyle/>
          <a:p>
            <a:r>
              <a:rPr lang="en-IN" smtClean="0"/>
              <a:t>LUNAR RECONNAISSANCE ORBITER</a:t>
            </a:r>
            <a:endParaRPr lang="en-IN"/>
          </a:p>
        </p:txBody>
      </p:sp>
      <p:sp>
        <p:nvSpPr>
          <p:cNvPr id="6" name="Slide Number Placeholder 5"/>
          <p:cNvSpPr>
            <a:spLocks noGrp="1"/>
          </p:cNvSpPr>
          <p:nvPr>
            <p:ph type="sldNum" sz="quarter" idx="12"/>
          </p:nvPr>
        </p:nvSpPr>
        <p:spPr/>
        <p:txBody>
          <a:bodyPr/>
          <a:lstStyle/>
          <a:p>
            <a:fld id="{FF7A6E76-517D-4697-B436-767D30394FB2}" type="slidenum">
              <a:rPr lang="en-IN" smtClean="0"/>
              <a:t>‹#›</a:t>
            </a:fld>
            <a:endParaRPr lang="en-IN"/>
          </a:p>
        </p:txBody>
      </p:sp>
    </p:spTree>
    <p:extLst>
      <p:ext uri="{BB962C8B-B14F-4D97-AF65-F5344CB8AC3E}">
        <p14:creationId xmlns:p14="http://schemas.microsoft.com/office/powerpoint/2010/main" val="427454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D9DA065-2AEC-45BD-A789-EC9DFBE7D897}" type="datetime1">
              <a:rPr lang="en-IN" smtClean="0"/>
              <a:t>10-11-2019</a:t>
            </a:fld>
            <a:endParaRPr lang="en-IN"/>
          </a:p>
        </p:txBody>
      </p:sp>
      <p:sp>
        <p:nvSpPr>
          <p:cNvPr id="5" name="Footer Placeholder 4"/>
          <p:cNvSpPr>
            <a:spLocks noGrp="1"/>
          </p:cNvSpPr>
          <p:nvPr>
            <p:ph type="ftr" sz="quarter" idx="11"/>
          </p:nvPr>
        </p:nvSpPr>
        <p:spPr/>
        <p:txBody>
          <a:bodyPr/>
          <a:lstStyle/>
          <a:p>
            <a:r>
              <a:rPr lang="en-IN" smtClean="0"/>
              <a:t>LUNAR RECONNAISSANCE ORBITER</a:t>
            </a:r>
            <a:endParaRPr lang="en-IN"/>
          </a:p>
        </p:txBody>
      </p:sp>
      <p:sp>
        <p:nvSpPr>
          <p:cNvPr id="6" name="Slide Number Placeholder 5"/>
          <p:cNvSpPr>
            <a:spLocks noGrp="1"/>
          </p:cNvSpPr>
          <p:nvPr>
            <p:ph type="sldNum" sz="quarter" idx="12"/>
          </p:nvPr>
        </p:nvSpPr>
        <p:spPr/>
        <p:txBody>
          <a:bodyPr/>
          <a:lstStyle/>
          <a:p>
            <a:fld id="{FF7A6E76-517D-4697-B436-767D30394FB2}" type="slidenum">
              <a:rPr lang="en-IN" smtClean="0"/>
              <a:t>‹#›</a:t>
            </a:fld>
            <a:endParaRPr lang="en-IN"/>
          </a:p>
        </p:txBody>
      </p:sp>
    </p:spTree>
    <p:extLst>
      <p:ext uri="{BB962C8B-B14F-4D97-AF65-F5344CB8AC3E}">
        <p14:creationId xmlns:p14="http://schemas.microsoft.com/office/powerpoint/2010/main" val="1780215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350A775-40F6-49C4-83C8-975A0740D38A}" type="datetime1">
              <a:rPr lang="en-IN" smtClean="0"/>
              <a:t>10-11-2019</a:t>
            </a:fld>
            <a:endParaRPr lang="en-IN"/>
          </a:p>
        </p:txBody>
      </p:sp>
      <p:sp>
        <p:nvSpPr>
          <p:cNvPr id="5" name="Footer Placeholder 4"/>
          <p:cNvSpPr>
            <a:spLocks noGrp="1"/>
          </p:cNvSpPr>
          <p:nvPr>
            <p:ph type="ftr" sz="quarter" idx="11"/>
          </p:nvPr>
        </p:nvSpPr>
        <p:spPr/>
        <p:txBody>
          <a:bodyPr/>
          <a:lstStyle/>
          <a:p>
            <a:r>
              <a:rPr lang="en-IN" smtClean="0"/>
              <a:t>LUNAR RECONNAISSANCE ORBITER</a:t>
            </a:r>
            <a:endParaRPr lang="en-IN"/>
          </a:p>
        </p:txBody>
      </p:sp>
      <p:sp>
        <p:nvSpPr>
          <p:cNvPr id="6" name="Slide Number Placeholder 5"/>
          <p:cNvSpPr>
            <a:spLocks noGrp="1"/>
          </p:cNvSpPr>
          <p:nvPr>
            <p:ph type="sldNum" sz="quarter" idx="12"/>
          </p:nvPr>
        </p:nvSpPr>
        <p:spPr/>
        <p:txBody>
          <a:bodyPr/>
          <a:lstStyle/>
          <a:p>
            <a:fld id="{FF7A6E76-517D-4697-B436-767D30394FB2}" type="slidenum">
              <a:rPr lang="en-IN" smtClean="0"/>
              <a:t>‹#›</a:t>
            </a:fld>
            <a:endParaRPr lang="en-IN"/>
          </a:p>
        </p:txBody>
      </p:sp>
    </p:spTree>
    <p:extLst>
      <p:ext uri="{BB962C8B-B14F-4D97-AF65-F5344CB8AC3E}">
        <p14:creationId xmlns:p14="http://schemas.microsoft.com/office/powerpoint/2010/main" val="2829748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FF5F1E6-38D1-40CF-9FC3-D5127DC32340}" type="datetime1">
              <a:rPr lang="en-IN" smtClean="0"/>
              <a:t>10-11-2019</a:t>
            </a:fld>
            <a:endParaRPr lang="en-IN"/>
          </a:p>
        </p:txBody>
      </p:sp>
      <p:sp>
        <p:nvSpPr>
          <p:cNvPr id="5" name="Footer Placeholder 4"/>
          <p:cNvSpPr>
            <a:spLocks noGrp="1"/>
          </p:cNvSpPr>
          <p:nvPr>
            <p:ph type="ftr" sz="quarter" idx="11"/>
          </p:nvPr>
        </p:nvSpPr>
        <p:spPr/>
        <p:txBody>
          <a:bodyPr/>
          <a:lstStyle/>
          <a:p>
            <a:r>
              <a:rPr lang="en-IN" smtClean="0"/>
              <a:t>LUNAR RECONNAISSANCE ORBITER</a:t>
            </a:r>
            <a:endParaRPr lang="en-IN"/>
          </a:p>
        </p:txBody>
      </p:sp>
      <p:sp>
        <p:nvSpPr>
          <p:cNvPr id="6" name="Slide Number Placeholder 5"/>
          <p:cNvSpPr>
            <a:spLocks noGrp="1"/>
          </p:cNvSpPr>
          <p:nvPr>
            <p:ph type="sldNum" sz="quarter" idx="12"/>
          </p:nvPr>
        </p:nvSpPr>
        <p:spPr/>
        <p:txBody>
          <a:bodyPr/>
          <a:lstStyle/>
          <a:p>
            <a:fld id="{FF7A6E76-517D-4697-B436-767D30394FB2}" type="slidenum">
              <a:rPr lang="en-IN" smtClean="0"/>
              <a:t>‹#›</a:t>
            </a:fld>
            <a:endParaRPr lang="en-IN"/>
          </a:p>
        </p:txBody>
      </p:sp>
    </p:spTree>
    <p:extLst>
      <p:ext uri="{BB962C8B-B14F-4D97-AF65-F5344CB8AC3E}">
        <p14:creationId xmlns:p14="http://schemas.microsoft.com/office/powerpoint/2010/main" val="2515540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923971-53EC-4A07-B07F-D26ED01BA0B1}" type="datetime1">
              <a:rPr lang="en-IN" smtClean="0"/>
              <a:t>10-11-2019</a:t>
            </a:fld>
            <a:endParaRPr lang="en-IN"/>
          </a:p>
        </p:txBody>
      </p:sp>
      <p:sp>
        <p:nvSpPr>
          <p:cNvPr id="5" name="Footer Placeholder 4"/>
          <p:cNvSpPr>
            <a:spLocks noGrp="1"/>
          </p:cNvSpPr>
          <p:nvPr>
            <p:ph type="ftr" sz="quarter" idx="11"/>
          </p:nvPr>
        </p:nvSpPr>
        <p:spPr/>
        <p:txBody>
          <a:bodyPr/>
          <a:lstStyle/>
          <a:p>
            <a:r>
              <a:rPr lang="en-IN" smtClean="0"/>
              <a:t>LUNAR RECONNAISSANCE ORBITER</a:t>
            </a:r>
            <a:endParaRPr lang="en-IN"/>
          </a:p>
        </p:txBody>
      </p:sp>
      <p:sp>
        <p:nvSpPr>
          <p:cNvPr id="6" name="Slide Number Placeholder 5"/>
          <p:cNvSpPr>
            <a:spLocks noGrp="1"/>
          </p:cNvSpPr>
          <p:nvPr>
            <p:ph type="sldNum" sz="quarter" idx="12"/>
          </p:nvPr>
        </p:nvSpPr>
        <p:spPr/>
        <p:txBody>
          <a:bodyPr/>
          <a:lstStyle/>
          <a:p>
            <a:fld id="{FF7A6E76-517D-4697-B436-767D30394FB2}" type="slidenum">
              <a:rPr lang="en-IN" smtClean="0"/>
              <a:t>‹#›</a:t>
            </a:fld>
            <a:endParaRPr lang="en-IN"/>
          </a:p>
        </p:txBody>
      </p:sp>
    </p:spTree>
    <p:extLst>
      <p:ext uri="{BB962C8B-B14F-4D97-AF65-F5344CB8AC3E}">
        <p14:creationId xmlns:p14="http://schemas.microsoft.com/office/powerpoint/2010/main" val="2466862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FBAC37B-68EC-43EB-AF5E-9403D55FB7D4}" type="datetime1">
              <a:rPr lang="en-IN" smtClean="0"/>
              <a:t>10-11-2019</a:t>
            </a:fld>
            <a:endParaRPr lang="en-IN"/>
          </a:p>
        </p:txBody>
      </p:sp>
      <p:sp>
        <p:nvSpPr>
          <p:cNvPr id="6" name="Footer Placeholder 5"/>
          <p:cNvSpPr>
            <a:spLocks noGrp="1"/>
          </p:cNvSpPr>
          <p:nvPr>
            <p:ph type="ftr" sz="quarter" idx="11"/>
          </p:nvPr>
        </p:nvSpPr>
        <p:spPr/>
        <p:txBody>
          <a:bodyPr/>
          <a:lstStyle/>
          <a:p>
            <a:r>
              <a:rPr lang="en-IN" smtClean="0"/>
              <a:t>LUNAR RECONNAISSANCE ORBITER</a:t>
            </a:r>
            <a:endParaRPr lang="en-IN"/>
          </a:p>
        </p:txBody>
      </p:sp>
      <p:sp>
        <p:nvSpPr>
          <p:cNvPr id="7" name="Slide Number Placeholder 6"/>
          <p:cNvSpPr>
            <a:spLocks noGrp="1"/>
          </p:cNvSpPr>
          <p:nvPr>
            <p:ph type="sldNum" sz="quarter" idx="12"/>
          </p:nvPr>
        </p:nvSpPr>
        <p:spPr/>
        <p:txBody>
          <a:bodyPr/>
          <a:lstStyle/>
          <a:p>
            <a:fld id="{FF7A6E76-517D-4697-B436-767D30394FB2}" type="slidenum">
              <a:rPr lang="en-IN" smtClean="0"/>
              <a:t>‹#›</a:t>
            </a:fld>
            <a:endParaRPr lang="en-IN"/>
          </a:p>
        </p:txBody>
      </p:sp>
    </p:spTree>
    <p:extLst>
      <p:ext uri="{BB962C8B-B14F-4D97-AF65-F5344CB8AC3E}">
        <p14:creationId xmlns:p14="http://schemas.microsoft.com/office/powerpoint/2010/main" val="318530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B99C58F-307F-4B2C-B370-EDE1947A6FE5}" type="datetime1">
              <a:rPr lang="en-IN" smtClean="0"/>
              <a:t>10-11-2019</a:t>
            </a:fld>
            <a:endParaRPr lang="en-IN"/>
          </a:p>
        </p:txBody>
      </p:sp>
      <p:sp>
        <p:nvSpPr>
          <p:cNvPr id="8" name="Footer Placeholder 7"/>
          <p:cNvSpPr>
            <a:spLocks noGrp="1"/>
          </p:cNvSpPr>
          <p:nvPr>
            <p:ph type="ftr" sz="quarter" idx="11"/>
          </p:nvPr>
        </p:nvSpPr>
        <p:spPr/>
        <p:txBody>
          <a:bodyPr/>
          <a:lstStyle/>
          <a:p>
            <a:r>
              <a:rPr lang="en-IN" smtClean="0"/>
              <a:t>LUNAR RECONNAISSANCE ORBITER</a:t>
            </a:r>
            <a:endParaRPr lang="en-IN"/>
          </a:p>
        </p:txBody>
      </p:sp>
      <p:sp>
        <p:nvSpPr>
          <p:cNvPr id="9" name="Slide Number Placeholder 8"/>
          <p:cNvSpPr>
            <a:spLocks noGrp="1"/>
          </p:cNvSpPr>
          <p:nvPr>
            <p:ph type="sldNum" sz="quarter" idx="12"/>
          </p:nvPr>
        </p:nvSpPr>
        <p:spPr/>
        <p:txBody>
          <a:bodyPr/>
          <a:lstStyle/>
          <a:p>
            <a:fld id="{FF7A6E76-517D-4697-B436-767D30394FB2}" type="slidenum">
              <a:rPr lang="en-IN" smtClean="0"/>
              <a:t>‹#›</a:t>
            </a:fld>
            <a:endParaRPr lang="en-IN"/>
          </a:p>
        </p:txBody>
      </p:sp>
    </p:spTree>
    <p:extLst>
      <p:ext uri="{BB962C8B-B14F-4D97-AF65-F5344CB8AC3E}">
        <p14:creationId xmlns:p14="http://schemas.microsoft.com/office/powerpoint/2010/main" val="3171210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E38FC6B-FE5F-4857-A05A-849AE4659FFB}" type="datetime1">
              <a:rPr lang="en-IN" smtClean="0"/>
              <a:t>10-11-2019</a:t>
            </a:fld>
            <a:endParaRPr lang="en-IN"/>
          </a:p>
        </p:txBody>
      </p:sp>
      <p:sp>
        <p:nvSpPr>
          <p:cNvPr id="4" name="Footer Placeholder 3"/>
          <p:cNvSpPr>
            <a:spLocks noGrp="1"/>
          </p:cNvSpPr>
          <p:nvPr>
            <p:ph type="ftr" sz="quarter" idx="11"/>
          </p:nvPr>
        </p:nvSpPr>
        <p:spPr/>
        <p:txBody>
          <a:bodyPr/>
          <a:lstStyle/>
          <a:p>
            <a:r>
              <a:rPr lang="en-IN" smtClean="0"/>
              <a:t>LUNAR RECONNAISSANCE ORBITER</a:t>
            </a:r>
            <a:endParaRPr lang="en-IN"/>
          </a:p>
        </p:txBody>
      </p:sp>
      <p:sp>
        <p:nvSpPr>
          <p:cNvPr id="5" name="Slide Number Placeholder 4"/>
          <p:cNvSpPr>
            <a:spLocks noGrp="1"/>
          </p:cNvSpPr>
          <p:nvPr>
            <p:ph type="sldNum" sz="quarter" idx="12"/>
          </p:nvPr>
        </p:nvSpPr>
        <p:spPr/>
        <p:txBody>
          <a:bodyPr/>
          <a:lstStyle/>
          <a:p>
            <a:fld id="{FF7A6E76-517D-4697-B436-767D30394FB2}" type="slidenum">
              <a:rPr lang="en-IN" smtClean="0"/>
              <a:t>‹#›</a:t>
            </a:fld>
            <a:endParaRPr lang="en-IN"/>
          </a:p>
        </p:txBody>
      </p:sp>
    </p:spTree>
    <p:extLst>
      <p:ext uri="{BB962C8B-B14F-4D97-AF65-F5344CB8AC3E}">
        <p14:creationId xmlns:p14="http://schemas.microsoft.com/office/powerpoint/2010/main" val="3787650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8B79F1-F0CD-47BB-A13F-FFA2BD5AF48D}" type="datetime1">
              <a:rPr lang="en-IN" smtClean="0"/>
              <a:t>10-11-2019</a:t>
            </a:fld>
            <a:endParaRPr lang="en-IN"/>
          </a:p>
        </p:txBody>
      </p:sp>
      <p:sp>
        <p:nvSpPr>
          <p:cNvPr id="3" name="Footer Placeholder 2"/>
          <p:cNvSpPr>
            <a:spLocks noGrp="1"/>
          </p:cNvSpPr>
          <p:nvPr>
            <p:ph type="ftr" sz="quarter" idx="11"/>
          </p:nvPr>
        </p:nvSpPr>
        <p:spPr/>
        <p:txBody>
          <a:bodyPr/>
          <a:lstStyle/>
          <a:p>
            <a:r>
              <a:rPr lang="en-IN" smtClean="0"/>
              <a:t>LUNAR RECONNAISSANCE ORBITER</a:t>
            </a:r>
            <a:endParaRPr lang="en-IN"/>
          </a:p>
        </p:txBody>
      </p:sp>
      <p:sp>
        <p:nvSpPr>
          <p:cNvPr id="4" name="Slide Number Placeholder 3"/>
          <p:cNvSpPr>
            <a:spLocks noGrp="1"/>
          </p:cNvSpPr>
          <p:nvPr>
            <p:ph type="sldNum" sz="quarter" idx="12"/>
          </p:nvPr>
        </p:nvSpPr>
        <p:spPr/>
        <p:txBody>
          <a:bodyPr/>
          <a:lstStyle/>
          <a:p>
            <a:fld id="{FF7A6E76-517D-4697-B436-767D30394FB2}" type="slidenum">
              <a:rPr lang="en-IN" smtClean="0"/>
              <a:t>‹#›</a:t>
            </a:fld>
            <a:endParaRPr lang="en-IN"/>
          </a:p>
        </p:txBody>
      </p:sp>
    </p:spTree>
    <p:extLst>
      <p:ext uri="{BB962C8B-B14F-4D97-AF65-F5344CB8AC3E}">
        <p14:creationId xmlns:p14="http://schemas.microsoft.com/office/powerpoint/2010/main" val="429544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A5FEFD-8081-4EC8-A914-0879D66EC083}" type="datetime1">
              <a:rPr lang="en-IN" smtClean="0"/>
              <a:t>10-11-2019</a:t>
            </a:fld>
            <a:endParaRPr lang="en-IN"/>
          </a:p>
        </p:txBody>
      </p:sp>
      <p:sp>
        <p:nvSpPr>
          <p:cNvPr id="6" name="Footer Placeholder 5"/>
          <p:cNvSpPr>
            <a:spLocks noGrp="1"/>
          </p:cNvSpPr>
          <p:nvPr>
            <p:ph type="ftr" sz="quarter" idx="11"/>
          </p:nvPr>
        </p:nvSpPr>
        <p:spPr/>
        <p:txBody>
          <a:bodyPr/>
          <a:lstStyle/>
          <a:p>
            <a:r>
              <a:rPr lang="en-IN" smtClean="0"/>
              <a:t>LUNAR RECONNAISSANCE ORBITER</a:t>
            </a:r>
            <a:endParaRPr lang="en-IN"/>
          </a:p>
        </p:txBody>
      </p:sp>
      <p:sp>
        <p:nvSpPr>
          <p:cNvPr id="7" name="Slide Number Placeholder 6"/>
          <p:cNvSpPr>
            <a:spLocks noGrp="1"/>
          </p:cNvSpPr>
          <p:nvPr>
            <p:ph type="sldNum" sz="quarter" idx="12"/>
          </p:nvPr>
        </p:nvSpPr>
        <p:spPr/>
        <p:txBody>
          <a:bodyPr/>
          <a:lstStyle/>
          <a:p>
            <a:fld id="{FF7A6E76-517D-4697-B436-767D30394FB2}" type="slidenum">
              <a:rPr lang="en-IN" smtClean="0"/>
              <a:t>‹#›</a:t>
            </a:fld>
            <a:endParaRPr lang="en-IN"/>
          </a:p>
        </p:txBody>
      </p:sp>
    </p:spTree>
    <p:extLst>
      <p:ext uri="{BB962C8B-B14F-4D97-AF65-F5344CB8AC3E}">
        <p14:creationId xmlns:p14="http://schemas.microsoft.com/office/powerpoint/2010/main" val="1787720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73ACC4-9A40-4A17-867E-BEC81B038CA5}" type="datetime1">
              <a:rPr lang="en-IN" smtClean="0"/>
              <a:t>10-11-2019</a:t>
            </a:fld>
            <a:endParaRPr lang="en-IN"/>
          </a:p>
        </p:txBody>
      </p:sp>
      <p:sp>
        <p:nvSpPr>
          <p:cNvPr id="6" name="Footer Placeholder 5"/>
          <p:cNvSpPr>
            <a:spLocks noGrp="1"/>
          </p:cNvSpPr>
          <p:nvPr>
            <p:ph type="ftr" sz="quarter" idx="11"/>
          </p:nvPr>
        </p:nvSpPr>
        <p:spPr/>
        <p:txBody>
          <a:bodyPr/>
          <a:lstStyle/>
          <a:p>
            <a:r>
              <a:rPr lang="en-IN" smtClean="0"/>
              <a:t>LUNAR RECONNAISSANCE ORBITER</a:t>
            </a:r>
            <a:endParaRPr lang="en-IN"/>
          </a:p>
        </p:txBody>
      </p:sp>
      <p:sp>
        <p:nvSpPr>
          <p:cNvPr id="7" name="Slide Number Placeholder 6"/>
          <p:cNvSpPr>
            <a:spLocks noGrp="1"/>
          </p:cNvSpPr>
          <p:nvPr>
            <p:ph type="sldNum" sz="quarter" idx="12"/>
          </p:nvPr>
        </p:nvSpPr>
        <p:spPr/>
        <p:txBody>
          <a:bodyPr/>
          <a:lstStyle/>
          <a:p>
            <a:fld id="{FF7A6E76-517D-4697-B436-767D30394FB2}" type="slidenum">
              <a:rPr lang="en-IN" smtClean="0"/>
              <a:t>‹#›</a:t>
            </a:fld>
            <a:endParaRPr lang="en-IN"/>
          </a:p>
        </p:txBody>
      </p:sp>
    </p:spTree>
    <p:extLst>
      <p:ext uri="{BB962C8B-B14F-4D97-AF65-F5344CB8AC3E}">
        <p14:creationId xmlns:p14="http://schemas.microsoft.com/office/powerpoint/2010/main" val="2247158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7C4A6-45D7-4E71-A757-5B0BBAF4BB6B}" type="datetime1">
              <a:rPr lang="en-IN" smtClean="0"/>
              <a:t>10-11-2019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t>LUNAR RECONNAISSANCE ORBITER</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7A6E76-517D-4697-B436-767D30394FB2}" type="slidenum">
              <a:rPr lang="en-IN" smtClean="0"/>
              <a:t>‹#›</a:t>
            </a:fld>
            <a:endParaRPr lang="en-IN"/>
          </a:p>
        </p:txBody>
      </p:sp>
    </p:spTree>
    <p:extLst>
      <p:ext uri="{BB962C8B-B14F-4D97-AF65-F5344CB8AC3E}">
        <p14:creationId xmlns:p14="http://schemas.microsoft.com/office/powerpoint/2010/main" val="2471825928"/>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nasa.gov/press-release/goddard/2019/moonquakes" TargetMode="External"/><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solarsystem.nasa.gov/news/815/nasas-moon-data-sheds-light-on-earths-asteroid-impact-history/" TargetMode="External"/><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comments" Target="../comments/commen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9.xml"/><Relationship Id="rId4"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12934"/>
            <a:ext cx="12214994" cy="6870934"/>
          </a:xfrm>
          <a:prstGeom prst="rect">
            <a:avLst/>
          </a:prstGeom>
        </p:spPr>
      </p:pic>
      <p:sp>
        <p:nvSpPr>
          <p:cNvPr id="3" name="Subtitle 2"/>
          <p:cNvSpPr>
            <a:spLocks noGrp="1"/>
          </p:cNvSpPr>
          <p:nvPr>
            <p:ph type="subTitle" idx="1"/>
          </p:nvPr>
        </p:nvSpPr>
        <p:spPr>
          <a:xfrm>
            <a:off x="-114304" y="1957883"/>
            <a:ext cx="7776411" cy="1622718"/>
          </a:xfrm>
        </p:spPr>
        <p:txBody>
          <a:bodyPr>
            <a:normAutofit/>
          </a:bodyPr>
          <a:lstStyle/>
          <a:p>
            <a:r>
              <a:rPr lang="en-IN" sz="4400" dirty="0" smtClean="0">
                <a:solidFill>
                  <a:schemeClr val="bg1"/>
                </a:solidFill>
                <a:latin typeface="Constantia" panose="02030602050306030303" pitchFamily="18" charset="0"/>
              </a:rPr>
              <a:t>LUNAR RECONNAISSANCE </a:t>
            </a:r>
          </a:p>
          <a:p>
            <a:r>
              <a:rPr lang="en-IN" sz="4400" dirty="0" smtClean="0">
                <a:solidFill>
                  <a:schemeClr val="bg1"/>
                </a:solidFill>
                <a:latin typeface="Constantia" panose="02030602050306030303" pitchFamily="18" charset="0"/>
              </a:rPr>
              <a:t>ORBITER</a:t>
            </a:r>
          </a:p>
          <a:p>
            <a:endParaRPr lang="en-IN" sz="4400" dirty="0">
              <a:solidFill>
                <a:schemeClr val="bg1"/>
              </a:solidFill>
              <a:latin typeface="Constantia" panose="02030602050306030303" pitchFamily="18" charset="0"/>
            </a:endParaRPr>
          </a:p>
        </p:txBody>
      </p:sp>
      <p:sp>
        <p:nvSpPr>
          <p:cNvPr id="4" name="Date Placeholder 3"/>
          <p:cNvSpPr>
            <a:spLocks noGrp="1"/>
          </p:cNvSpPr>
          <p:nvPr>
            <p:ph type="dt" sz="half" idx="10"/>
          </p:nvPr>
        </p:nvSpPr>
        <p:spPr/>
        <p:txBody>
          <a:bodyPr/>
          <a:lstStyle/>
          <a:p>
            <a:fld id="{80543DD6-5B9A-4AB0-B3DE-DF25547877A9}" type="datetime1">
              <a:rPr lang="en-IN" smtClean="0"/>
              <a:t>10-11-2019</a:t>
            </a:fld>
            <a:endParaRPr lang="en-IN"/>
          </a:p>
        </p:txBody>
      </p:sp>
      <p:sp>
        <p:nvSpPr>
          <p:cNvPr id="5" name="Footer Placeholder 4"/>
          <p:cNvSpPr>
            <a:spLocks noGrp="1"/>
          </p:cNvSpPr>
          <p:nvPr>
            <p:ph type="ftr" sz="quarter" idx="11"/>
          </p:nvPr>
        </p:nvSpPr>
        <p:spPr/>
        <p:txBody>
          <a:bodyPr/>
          <a:lstStyle/>
          <a:p>
            <a:r>
              <a:rPr lang="en-IN" smtClean="0"/>
              <a:t>LUNAR RECONNAISSANCE ORBITER</a:t>
            </a:r>
            <a:endParaRPr lang="en-IN" dirty="0"/>
          </a:p>
        </p:txBody>
      </p:sp>
      <p:sp>
        <p:nvSpPr>
          <p:cNvPr id="6" name="Slide Number Placeholder 5"/>
          <p:cNvSpPr>
            <a:spLocks noGrp="1"/>
          </p:cNvSpPr>
          <p:nvPr>
            <p:ph type="sldNum" sz="quarter" idx="12"/>
          </p:nvPr>
        </p:nvSpPr>
        <p:spPr/>
        <p:txBody>
          <a:bodyPr/>
          <a:lstStyle/>
          <a:p>
            <a:fld id="{FF7A6E76-517D-4697-B436-767D30394FB2}" type="slidenum">
              <a:rPr lang="en-IN" smtClean="0"/>
              <a:t>1</a:t>
            </a:fld>
            <a:endParaRPr lang="en-IN"/>
          </a:p>
        </p:txBody>
      </p:sp>
      <p:sp>
        <p:nvSpPr>
          <p:cNvPr id="8" name="TextBox 7"/>
          <p:cNvSpPr txBox="1"/>
          <p:nvPr/>
        </p:nvSpPr>
        <p:spPr>
          <a:xfrm>
            <a:off x="9586762" y="4989244"/>
            <a:ext cx="2252312" cy="646331"/>
          </a:xfrm>
          <a:prstGeom prst="rect">
            <a:avLst/>
          </a:prstGeom>
          <a:noFill/>
        </p:spPr>
        <p:txBody>
          <a:bodyPr wrap="square" rtlCol="0">
            <a:spAutoFit/>
          </a:bodyPr>
          <a:lstStyle/>
          <a:p>
            <a:pPr algn="ctr"/>
            <a:r>
              <a:rPr lang="en-IN" dirty="0">
                <a:solidFill>
                  <a:schemeClr val="bg1"/>
                </a:solidFill>
                <a:latin typeface="Constantia" panose="02030602050306030303" pitchFamily="18" charset="0"/>
              </a:rPr>
              <a:t>-Presented By</a:t>
            </a:r>
          </a:p>
          <a:p>
            <a:pPr algn="ctr"/>
            <a:r>
              <a:rPr lang="en-IN" dirty="0" err="1">
                <a:solidFill>
                  <a:schemeClr val="bg1"/>
                </a:solidFill>
                <a:latin typeface="Constantia" panose="02030602050306030303" pitchFamily="18" charset="0"/>
              </a:rPr>
              <a:t>Jayashree</a:t>
            </a:r>
            <a:r>
              <a:rPr lang="en-IN" dirty="0">
                <a:solidFill>
                  <a:schemeClr val="bg1"/>
                </a:solidFill>
                <a:latin typeface="Constantia" panose="02030602050306030303" pitchFamily="18" charset="0"/>
              </a:rPr>
              <a:t> </a:t>
            </a:r>
            <a:r>
              <a:rPr lang="en-IN" dirty="0" err="1" smtClean="0">
                <a:solidFill>
                  <a:schemeClr val="bg1"/>
                </a:solidFill>
                <a:latin typeface="Constantia" panose="02030602050306030303" pitchFamily="18" charset="0"/>
              </a:rPr>
              <a:t>Ahire</a:t>
            </a:r>
            <a:endParaRPr lang="en-IN" dirty="0">
              <a:solidFill>
                <a:schemeClr val="bg1"/>
              </a:solidFill>
              <a:latin typeface="Constantia" panose="02030602050306030303" pitchFamily="18" charset="0"/>
            </a:endParaRPr>
          </a:p>
        </p:txBody>
      </p:sp>
    </p:spTree>
    <p:extLst>
      <p:ext uri="{BB962C8B-B14F-4D97-AF65-F5344CB8AC3E}">
        <p14:creationId xmlns:p14="http://schemas.microsoft.com/office/powerpoint/2010/main" val="39969516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100" b="1" dirty="0">
                <a:solidFill>
                  <a:schemeClr val="accent1">
                    <a:lumMod val="75000"/>
                  </a:schemeClr>
                </a:solidFill>
                <a:latin typeface="Kozuka Gothic Pro H" panose="020B0800000000000000" pitchFamily="34" charset="-128"/>
                <a:ea typeface="Kozuka Gothic Pro H" panose="020B0800000000000000" pitchFamily="34" charset="-128"/>
              </a:rPr>
              <a:t>4. Lunar Exploration Neutron Detector</a:t>
            </a:r>
            <a:r>
              <a:rPr lang="en-IN" b="1" dirty="0"/>
              <a:t/>
            </a:r>
            <a:br>
              <a:rPr lang="en-IN" b="1" dirty="0"/>
            </a:br>
            <a:endParaRPr lang="en-IN" dirty="0"/>
          </a:p>
        </p:txBody>
      </p:sp>
      <p:pic>
        <p:nvPicPr>
          <p:cNvPr id="8" name="Picture Placeholder 7"/>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7952" r="7952"/>
          <a:stretch>
            <a:fillRect/>
          </a:stretch>
        </p:blipFill>
        <p:spPr/>
      </p:pic>
      <p:sp>
        <p:nvSpPr>
          <p:cNvPr id="4" name="Text Placeholder 3"/>
          <p:cNvSpPr>
            <a:spLocks noGrp="1"/>
          </p:cNvSpPr>
          <p:nvPr>
            <p:ph type="body" sz="half" idx="2"/>
          </p:nvPr>
        </p:nvSpPr>
        <p:spPr/>
        <p:txBody>
          <a:bodyPr>
            <a:normAutofit/>
          </a:bodyPr>
          <a:lstStyle/>
          <a:p>
            <a:pPr marL="285750" indent="-285750">
              <a:buFont typeface="Arial" panose="020B0604020202020204" pitchFamily="34" charset="0"/>
              <a:buChar char="•"/>
            </a:pPr>
            <a:r>
              <a:rPr lang="en-US" sz="1800" dirty="0" smtClean="0"/>
              <a:t>Developed </a:t>
            </a:r>
            <a:r>
              <a:rPr lang="en-US" sz="1800" dirty="0"/>
              <a:t>at the Institute for Space Research in </a:t>
            </a:r>
            <a:r>
              <a:rPr lang="en-US" sz="1800" dirty="0" smtClean="0"/>
              <a:t>Moscow</a:t>
            </a:r>
          </a:p>
          <a:p>
            <a:pPr marL="285750" indent="-285750">
              <a:buFont typeface="Arial" panose="020B0604020202020204" pitchFamily="34" charset="0"/>
              <a:buChar char="•"/>
            </a:pPr>
            <a:r>
              <a:rPr lang="en-US" sz="1800" dirty="0" smtClean="0"/>
              <a:t>Creates </a:t>
            </a:r>
            <a:r>
              <a:rPr lang="en-US" sz="1800" b="1" dirty="0" smtClean="0"/>
              <a:t>high-resolution </a:t>
            </a:r>
            <a:r>
              <a:rPr lang="en-US" sz="1800" b="1" dirty="0"/>
              <a:t>maps </a:t>
            </a:r>
            <a:r>
              <a:rPr lang="en-US" sz="1800" dirty="0"/>
              <a:t>of hydrogen distribution </a:t>
            </a:r>
            <a:endParaRPr lang="en-US" sz="1800" dirty="0" smtClean="0"/>
          </a:p>
          <a:p>
            <a:pPr marL="285750" indent="-285750">
              <a:buFont typeface="Arial" panose="020B0604020202020204" pitchFamily="34" charset="0"/>
              <a:buChar char="•"/>
            </a:pPr>
            <a:r>
              <a:rPr lang="en-US" sz="1800" dirty="0"/>
              <a:t>G</a:t>
            </a:r>
            <a:r>
              <a:rPr lang="en-US" sz="1800" dirty="0" smtClean="0"/>
              <a:t>athers </a:t>
            </a:r>
            <a:r>
              <a:rPr lang="en-US" sz="1800" dirty="0"/>
              <a:t>information about the neutron component of the lunar radiation </a:t>
            </a:r>
            <a:r>
              <a:rPr lang="en-US" sz="1800" dirty="0" smtClean="0"/>
              <a:t>environment</a:t>
            </a:r>
          </a:p>
          <a:p>
            <a:pPr marL="285750" indent="-285750">
              <a:buFont typeface="Arial" panose="020B0604020202020204" pitchFamily="34" charset="0"/>
              <a:buChar char="•"/>
            </a:pPr>
            <a:r>
              <a:rPr lang="en-US" sz="1800" dirty="0" smtClean="0"/>
              <a:t>LEND data is analyzed </a:t>
            </a:r>
            <a:r>
              <a:rPr lang="en-US" sz="1800" dirty="0"/>
              <a:t>to search for evidence of water ice near the moon’s </a:t>
            </a:r>
            <a:r>
              <a:rPr lang="en-US" sz="1800" dirty="0" smtClean="0"/>
              <a:t>surface</a:t>
            </a:r>
          </a:p>
        </p:txBody>
      </p:sp>
      <p:sp>
        <p:nvSpPr>
          <p:cNvPr id="5" name="Date Placeholder 4"/>
          <p:cNvSpPr>
            <a:spLocks noGrp="1"/>
          </p:cNvSpPr>
          <p:nvPr>
            <p:ph type="dt" sz="half" idx="10"/>
          </p:nvPr>
        </p:nvSpPr>
        <p:spPr/>
        <p:txBody>
          <a:bodyPr/>
          <a:lstStyle/>
          <a:p>
            <a:fld id="{011A6685-581C-44B8-A403-3F675896C794}" type="datetime1">
              <a:rPr lang="en-IN" smtClean="0"/>
              <a:t>10-11-2019</a:t>
            </a:fld>
            <a:endParaRPr lang="en-IN"/>
          </a:p>
        </p:txBody>
      </p:sp>
      <p:sp>
        <p:nvSpPr>
          <p:cNvPr id="6" name="Footer Placeholder 5"/>
          <p:cNvSpPr>
            <a:spLocks noGrp="1"/>
          </p:cNvSpPr>
          <p:nvPr>
            <p:ph type="ftr" sz="quarter" idx="11"/>
          </p:nvPr>
        </p:nvSpPr>
        <p:spPr/>
        <p:txBody>
          <a:bodyPr/>
          <a:lstStyle/>
          <a:p>
            <a:r>
              <a:rPr lang="en-IN" smtClean="0"/>
              <a:t>LUNAR RECONNAISSANCE ORBITER</a:t>
            </a:r>
            <a:endParaRPr lang="en-IN"/>
          </a:p>
        </p:txBody>
      </p:sp>
      <p:sp>
        <p:nvSpPr>
          <p:cNvPr id="7" name="Slide Number Placeholder 6"/>
          <p:cNvSpPr>
            <a:spLocks noGrp="1"/>
          </p:cNvSpPr>
          <p:nvPr>
            <p:ph type="sldNum" sz="quarter" idx="12"/>
          </p:nvPr>
        </p:nvSpPr>
        <p:spPr/>
        <p:txBody>
          <a:bodyPr/>
          <a:lstStyle/>
          <a:p>
            <a:fld id="{FF7A6E76-517D-4697-B436-767D30394FB2}" type="slidenum">
              <a:rPr lang="en-IN" smtClean="0"/>
              <a:t>10</a:t>
            </a:fld>
            <a:endParaRPr lang="en-IN"/>
          </a:p>
        </p:txBody>
      </p:sp>
    </p:spTree>
    <p:extLst>
      <p:ext uri="{BB962C8B-B14F-4D97-AF65-F5344CB8AC3E}">
        <p14:creationId xmlns:p14="http://schemas.microsoft.com/office/powerpoint/2010/main" val="12936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100" b="1" dirty="0">
                <a:solidFill>
                  <a:schemeClr val="accent1">
                    <a:lumMod val="75000"/>
                  </a:schemeClr>
                </a:solidFill>
                <a:latin typeface="Kozuka Gothic Pro H" panose="020B0800000000000000" pitchFamily="34" charset="-128"/>
                <a:ea typeface="Kozuka Gothic Pro H" panose="020B0800000000000000" pitchFamily="34" charset="-128"/>
              </a:rPr>
              <a:t>5. Lunar Orbiter Laser Altimeter</a:t>
            </a:r>
            <a:r>
              <a:rPr lang="en-IN" b="1" dirty="0"/>
              <a:t/>
            </a:r>
            <a:br>
              <a:rPr lang="en-IN" b="1" dirty="0"/>
            </a:br>
            <a:endParaRPr lang="en-IN" dirty="0"/>
          </a:p>
        </p:txBody>
      </p:sp>
      <p:pic>
        <p:nvPicPr>
          <p:cNvPr id="10" name="Picture Placeholder 9"/>
          <p:cNvPicPr>
            <a:picLocks noGrp="1" noChangeAspect="1"/>
          </p:cNvPicPr>
          <p:nvPr>
            <p:ph type="pic" idx="1"/>
          </p:nvPr>
        </p:nvPicPr>
        <p:blipFill>
          <a:blip r:embed="rId2">
            <a:extLst>
              <a:ext uri="{28A0092B-C50C-407E-A947-70E740481C1C}">
                <a14:useLocalDpi xmlns:a14="http://schemas.microsoft.com/office/drawing/2010/main" val="0"/>
              </a:ext>
            </a:extLst>
          </a:blip>
          <a:srcRect l="7811" r="7811"/>
          <a:stretch>
            <a:fillRect/>
          </a:stretch>
        </p:blipFill>
        <p:spPr>
          <a:xfrm>
            <a:off x="6336792" y="533698"/>
            <a:ext cx="5218539" cy="4873625"/>
          </a:xfrm>
        </p:spPr>
      </p:pic>
      <p:sp>
        <p:nvSpPr>
          <p:cNvPr id="4" name="Text Placeholder 3"/>
          <p:cNvSpPr>
            <a:spLocks noGrp="1"/>
          </p:cNvSpPr>
          <p:nvPr>
            <p:ph type="body" sz="half" idx="2"/>
          </p:nvPr>
        </p:nvSpPr>
        <p:spPr>
          <a:xfrm>
            <a:off x="839788" y="2057400"/>
            <a:ext cx="5497004" cy="3811588"/>
          </a:xfrm>
        </p:spPr>
        <p:txBody>
          <a:bodyPr>
            <a:normAutofit/>
          </a:bodyPr>
          <a:lstStyle/>
          <a:p>
            <a:pPr marL="285750" indent="-285750">
              <a:buFont typeface="Arial" panose="020B0604020202020204" pitchFamily="34" charset="0"/>
              <a:buChar char="•"/>
            </a:pPr>
            <a:r>
              <a:rPr lang="en-US" sz="1800" dirty="0"/>
              <a:t>C</a:t>
            </a:r>
            <a:r>
              <a:rPr lang="en-US" sz="1800" dirty="0" smtClean="0"/>
              <a:t>onceived </a:t>
            </a:r>
            <a:r>
              <a:rPr lang="en-US" sz="1800" dirty="0"/>
              <a:t>and built by scientists and engineers at NASA's Goddard Space Flight </a:t>
            </a:r>
            <a:r>
              <a:rPr lang="en-US" sz="1800" dirty="0" smtClean="0"/>
              <a:t>Center</a:t>
            </a:r>
          </a:p>
          <a:p>
            <a:pPr marL="285750" indent="-285750">
              <a:buFont typeface="Arial" panose="020B0604020202020204" pitchFamily="34" charset="0"/>
              <a:buChar char="•"/>
            </a:pPr>
            <a:r>
              <a:rPr lang="en-US" sz="1800" b="1" dirty="0" smtClean="0"/>
              <a:t>Measures </a:t>
            </a:r>
            <a:r>
              <a:rPr lang="en-US" sz="1800" b="1" dirty="0"/>
              <a:t>the slope </a:t>
            </a:r>
            <a:r>
              <a:rPr lang="en-US" sz="1800" dirty="0"/>
              <a:t>of potential landing sites and lunar surface </a:t>
            </a:r>
            <a:r>
              <a:rPr lang="en-US" sz="1800" dirty="0" smtClean="0"/>
              <a:t>roughness</a:t>
            </a:r>
          </a:p>
          <a:p>
            <a:pPr marL="285750" indent="-285750">
              <a:buFont typeface="Arial" panose="020B0604020202020204" pitchFamily="34" charset="0"/>
              <a:buChar char="•"/>
            </a:pPr>
            <a:r>
              <a:rPr lang="en-US" sz="1800" dirty="0" smtClean="0"/>
              <a:t>Generates </a:t>
            </a:r>
            <a:r>
              <a:rPr lang="en-US" sz="1800" dirty="0"/>
              <a:t>a high-resolution, 3-D map of the </a:t>
            </a:r>
            <a:r>
              <a:rPr lang="en-US" sz="1800" dirty="0" smtClean="0"/>
              <a:t>moon</a:t>
            </a:r>
          </a:p>
          <a:p>
            <a:pPr marL="285750" indent="-285750">
              <a:buFont typeface="Arial" panose="020B0604020202020204" pitchFamily="34" charset="0"/>
              <a:buChar char="•"/>
            </a:pPr>
            <a:r>
              <a:rPr lang="en-US" sz="1800" dirty="0" smtClean="0"/>
              <a:t>Measures </a:t>
            </a:r>
            <a:r>
              <a:rPr lang="en-US" sz="1800" dirty="0"/>
              <a:t>and </a:t>
            </a:r>
            <a:r>
              <a:rPr lang="en-US" sz="1800" dirty="0" smtClean="0"/>
              <a:t>analyzes </a:t>
            </a:r>
            <a:r>
              <a:rPr lang="en-US" sz="1800" dirty="0"/>
              <a:t>the lunar topography </a:t>
            </a:r>
            <a:endParaRPr lang="en-US" sz="1800" dirty="0" smtClean="0"/>
          </a:p>
          <a:p>
            <a:pPr marL="285750" indent="-285750">
              <a:buFont typeface="Arial" panose="020B0604020202020204" pitchFamily="34" charset="0"/>
              <a:buChar char="•"/>
            </a:pPr>
            <a:r>
              <a:rPr lang="en-US" sz="1800" dirty="0" smtClean="0"/>
              <a:t>Identifies </a:t>
            </a:r>
            <a:r>
              <a:rPr lang="en-US" sz="1800" dirty="0"/>
              <a:t>permanently illuminated and permanently shadowed </a:t>
            </a:r>
            <a:r>
              <a:rPr lang="en-US" sz="1800" dirty="0" smtClean="0"/>
              <a:t>areas</a:t>
            </a:r>
          </a:p>
          <a:p>
            <a:pPr marL="285750" indent="-285750">
              <a:buFont typeface="Arial" panose="020B0604020202020204" pitchFamily="34" charset="0"/>
              <a:buChar char="•"/>
            </a:pPr>
            <a:r>
              <a:rPr lang="en-US" sz="1800" dirty="0" smtClean="0"/>
              <a:t> Looks for </a:t>
            </a:r>
            <a:r>
              <a:rPr lang="en-US" sz="1800" dirty="0"/>
              <a:t>solar power </a:t>
            </a:r>
            <a:r>
              <a:rPr lang="en-US" sz="1800" dirty="0" smtClean="0"/>
              <a:t>station</a:t>
            </a:r>
          </a:p>
        </p:txBody>
      </p:sp>
      <p:sp>
        <p:nvSpPr>
          <p:cNvPr id="5" name="Date Placeholder 4"/>
          <p:cNvSpPr>
            <a:spLocks noGrp="1"/>
          </p:cNvSpPr>
          <p:nvPr>
            <p:ph type="dt" sz="half" idx="10"/>
          </p:nvPr>
        </p:nvSpPr>
        <p:spPr/>
        <p:txBody>
          <a:bodyPr/>
          <a:lstStyle/>
          <a:p>
            <a:fld id="{739F4F66-D96A-4D75-AC4F-17D3467AD613}" type="datetime1">
              <a:rPr lang="en-IN" smtClean="0"/>
              <a:t>10-11-2019</a:t>
            </a:fld>
            <a:endParaRPr lang="en-IN"/>
          </a:p>
        </p:txBody>
      </p:sp>
      <p:sp>
        <p:nvSpPr>
          <p:cNvPr id="6" name="Footer Placeholder 5"/>
          <p:cNvSpPr>
            <a:spLocks noGrp="1"/>
          </p:cNvSpPr>
          <p:nvPr>
            <p:ph type="ftr" sz="quarter" idx="11"/>
          </p:nvPr>
        </p:nvSpPr>
        <p:spPr/>
        <p:txBody>
          <a:bodyPr/>
          <a:lstStyle/>
          <a:p>
            <a:r>
              <a:rPr lang="en-IN" smtClean="0"/>
              <a:t>LUNAR RECONNAISSANCE ORBITER</a:t>
            </a:r>
            <a:endParaRPr lang="en-IN"/>
          </a:p>
        </p:txBody>
      </p:sp>
      <p:sp>
        <p:nvSpPr>
          <p:cNvPr id="7" name="Slide Number Placeholder 6"/>
          <p:cNvSpPr>
            <a:spLocks noGrp="1"/>
          </p:cNvSpPr>
          <p:nvPr>
            <p:ph type="sldNum" sz="quarter" idx="12"/>
          </p:nvPr>
        </p:nvSpPr>
        <p:spPr/>
        <p:txBody>
          <a:bodyPr/>
          <a:lstStyle/>
          <a:p>
            <a:fld id="{FF7A6E76-517D-4697-B436-767D30394FB2}" type="slidenum">
              <a:rPr lang="en-IN" smtClean="0"/>
              <a:t>11</a:t>
            </a:fld>
            <a:endParaRPr lang="en-IN"/>
          </a:p>
        </p:txBody>
      </p:sp>
      <p:sp>
        <p:nvSpPr>
          <p:cNvPr id="9" name="TextBox 8"/>
          <p:cNvSpPr txBox="1"/>
          <p:nvPr/>
        </p:nvSpPr>
        <p:spPr>
          <a:xfrm>
            <a:off x="6268602" y="5420427"/>
            <a:ext cx="6282730" cy="461665"/>
          </a:xfrm>
          <a:prstGeom prst="rect">
            <a:avLst/>
          </a:prstGeom>
          <a:noFill/>
        </p:spPr>
        <p:txBody>
          <a:bodyPr wrap="square" rtlCol="0">
            <a:spAutoFit/>
          </a:bodyPr>
          <a:lstStyle/>
          <a:p>
            <a:r>
              <a:rPr lang="en-US" sz="1200" dirty="0"/>
              <a:t>At some point you would be doing nothing but counting craters for the rest of your </a:t>
            </a:r>
            <a:r>
              <a:rPr lang="en-US" sz="1200" dirty="0" smtClean="0"/>
              <a:t>life</a:t>
            </a:r>
            <a:endParaRPr lang="en-US" sz="1200" dirty="0"/>
          </a:p>
          <a:p>
            <a:r>
              <a:rPr lang="en-US" sz="1200" dirty="0" smtClean="0"/>
              <a:t>- James Head</a:t>
            </a:r>
            <a:endParaRPr lang="en-IN" sz="1200" dirty="0"/>
          </a:p>
        </p:txBody>
      </p:sp>
    </p:spTree>
    <p:extLst>
      <p:ext uri="{BB962C8B-B14F-4D97-AF65-F5344CB8AC3E}">
        <p14:creationId xmlns:p14="http://schemas.microsoft.com/office/powerpoint/2010/main" val="20782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fade">
                                      <p:cBhvr>
                                        <p:cTn id="37" dur="5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500"/>
                                        <p:tgtEl>
                                          <p:spTgt spid="4">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randombar(horizontal)">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53331" y="854581"/>
            <a:ext cx="4351338" cy="4351338"/>
          </a:xfrm>
        </p:spPr>
      </p:pic>
      <p:pic>
        <p:nvPicPr>
          <p:cNvPr id="12" name="Content Placeholder 1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79059" y="854581"/>
            <a:ext cx="4200249" cy="4351338"/>
          </a:xfrm>
        </p:spPr>
      </p:pic>
      <p:sp>
        <p:nvSpPr>
          <p:cNvPr id="5" name="Date Placeholder 4"/>
          <p:cNvSpPr>
            <a:spLocks noGrp="1"/>
          </p:cNvSpPr>
          <p:nvPr>
            <p:ph type="dt" sz="half" idx="10"/>
          </p:nvPr>
        </p:nvSpPr>
        <p:spPr/>
        <p:txBody>
          <a:bodyPr/>
          <a:lstStyle/>
          <a:p>
            <a:fld id="{5E73ACC4-9A40-4A17-867E-BEC81B038CA5}" type="datetime1">
              <a:rPr lang="en-IN" smtClean="0"/>
              <a:t>10-11-2019</a:t>
            </a:fld>
            <a:endParaRPr lang="en-IN"/>
          </a:p>
        </p:txBody>
      </p:sp>
      <p:sp>
        <p:nvSpPr>
          <p:cNvPr id="6" name="Footer Placeholder 5"/>
          <p:cNvSpPr>
            <a:spLocks noGrp="1"/>
          </p:cNvSpPr>
          <p:nvPr>
            <p:ph type="ftr" sz="quarter" idx="11"/>
          </p:nvPr>
        </p:nvSpPr>
        <p:spPr/>
        <p:txBody>
          <a:bodyPr/>
          <a:lstStyle/>
          <a:p>
            <a:r>
              <a:rPr lang="en-IN" smtClean="0"/>
              <a:t>LUNAR RECONNAISSANCE ORBITER</a:t>
            </a:r>
            <a:endParaRPr lang="en-IN"/>
          </a:p>
        </p:txBody>
      </p:sp>
      <p:sp>
        <p:nvSpPr>
          <p:cNvPr id="7" name="Slide Number Placeholder 6"/>
          <p:cNvSpPr>
            <a:spLocks noGrp="1"/>
          </p:cNvSpPr>
          <p:nvPr>
            <p:ph type="sldNum" sz="quarter" idx="12"/>
          </p:nvPr>
        </p:nvSpPr>
        <p:spPr/>
        <p:txBody>
          <a:bodyPr/>
          <a:lstStyle/>
          <a:p>
            <a:fld id="{FF7A6E76-517D-4697-B436-767D30394FB2}" type="slidenum">
              <a:rPr lang="en-IN" smtClean="0"/>
              <a:t>12</a:t>
            </a:fld>
            <a:endParaRPr lang="en-IN"/>
          </a:p>
        </p:txBody>
      </p:sp>
      <p:sp>
        <p:nvSpPr>
          <p:cNvPr id="13" name="TextBox 12"/>
          <p:cNvSpPr txBox="1"/>
          <p:nvPr/>
        </p:nvSpPr>
        <p:spPr>
          <a:xfrm>
            <a:off x="1253331" y="5205919"/>
            <a:ext cx="4285667" cy="1200329"/>
          </a:xfrm>
          <a:prstGeom prst="rect">
            <a:avLst/>
          </a:prstGeom>
          <a:noFill/>
        </p:spPr>
        <p:txBody>
          <a:bodyPr wrap="square" rtlCol="0">
            <a:spAutoFit/>
          </a:bodyPr>
          <a:lstStyle/>
          <a:p>
            <a:r>
              <a:rPr lang="en-US" b="1" dirty="0"/>
              <a:t>High-resolution map showing the topography in the interior of the </a:t>
            </a:r>
            <a:r>
              <a:rPr lang="en-US" b="1" dirty="0" err="1"/>
              <a:t>Shackleton</a:t>
            </a:r>
            <a:r>
              <a:rPr lang="en-US" b="1" dirty="0"/>
              <a:t> crater as observed by LOLA (image credit: MIT, NASA)</a:t>
            </a:r>
            <a:endParaRPr lang="en-IN" dirty="0"/>
          </a:p>
        </p:txBody>
      </p:sp>
      <p:sp>
        <p:nvSpPr>
          <p:cNvPr id="14" name="TextBox 13"/>
          <p:cNvSpPr txBox="1"/>
          <p:nvPr/>
        </p:nvSpPr>
        <p:spPr>
          <a:xfrm>
            <a:off x="6679059" y="5319469"/>
            <a:ext cx="4474896" cy="923330"/>
          </a:xfrm>
          <a:prstGeom prst="rect">
            <a:avLst/>
          </a:prstGeom>
          <a:noFill/>
        </p:spPr>
        <p:txBody>
          <a:bodyPr wrap="square" rtlCol="0">
            <a:spAutoFit/>
          </a:bodyPr>
          <a:lstStyle/>
          <a:p>
            <a:r>
              <a:rPr lang="en-US" b="1" dirty="0"/>
              <a:t>Elevation (left) and shaded relief (right) image of the </a:t>
            </a:r>
            <a:r>
              <a:rPr lang="en-US" b="1" dirty="0" err="1"/>
              <a:t>Shackleton</a:t>
            </a:r>
            <a:r>
              <a:rPr lang="en-US" b="1" dirty="0"/>
              <a:t> Crater (image credit: NASA, MIT) </a:t>
            </a:r>
            <a:endParaRPr lang="en-IN" dirty="0"/>
          </a:p>
        </p:txBody>
      </p:sp>
    </p:spTree>
    <p:extLst>
      <p:ext uri="{BB962C8B-B14F-4D97-AF65-F5344CB8AC3E}">
        <p14:creationId xmlns:p14="http://schemas.microsoft.com/office/powerpoint/2010/main" val="382561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2355"/>
          </a:xfrm>
          <a:prstGeom prst="rect">
            <a:avLst/>
          </a:prstGeom>
        </p:spPr>
      </p:pic>
      <p:sp>
        <p:nvSpPr>
          <p:cNvPr id="5" name="Date Placeholder 4"/>
          <p:cNvSpPr>
            <a:spLocks noGrp="1"/>
          </p:cNvSpPr>
          <p:nvPr>
            <p:ph type="dt" sz="half" idx="10"/>
          </p:nvPr>
        </p:nvSpPr>
        <p:spPr/>
        <p:txBody>
          <a:bodyPr/>
          <a:lstStyle/>
          <a:p>
            <a:fld id="{5FBAC37B-68EC-43EB-AF5E-9403D55FB7D4}" type="datetime1">
              <a:rPr lang="en-IN" smtClean="0"/>
              <a:t>10-11-2019</a:t>
            </a:fld>
            <a:endParaRPr lang="en-IN"/>
          </a:p>
        </p:txBody>
      </p:sp>
      <p:sp>
        <p:nvSpPr>
          <p:cNvPr id="6" name="Footer Placeholder 5"/>
          <p:cNvSpPr>
            <a:spLocks noGrp="1"/>
          </p:cNvSpPr>
          <p:nvPr>
            <p:ph type="ftr" sz="quarter" idx="11"/>
          </p:nvPr>
        </p:nvSpPr>
        <p:spPr/>
        <p:txBody>
          <a:bodyPr/>
          <a:lstStyle/>
          <a:p>
            <a:r>
              <a:rPr lang="en-IN" smtClean="0"/>
              <a:t>LUNAR RECONNAISSANCE ORBITER</a:t>
            </a:r>
            <a:endParaRPr lang="en-IN"/>
          </a:p>
        </p:txBody>
      </p:sp>
      <p:sp>
        <p:nvSpPr>
          <p:cNvPr id="7" name="Slide Number Placeholder 6"/>
          <p:cNvSpPr>
            <a:spLocks noGrp="1"/>
          </p:cNvSpPr>
          <p:nvPr>
            <p:ph type="sldNum" sz="quarter" idx="12"/>
          </p:nvPr>
        </p:nvSpPr>
        <p:spPr/>
        <p:txBody>
          <a:bodyPr/>
          <a:lstStyle/>
          <a:p>
            <a:fld id="{FF7A6E76-517D-4697-B436-767D30394FB2}" type="slidenum">
              <a:rPr lang="en-IN" smtClean="0"/>
              <a:t>13</a:t>
            </a:fld>
            <a:endParaRPr lang="en-IN"/>
          </a:p>
        </p:txBody>
      </p:sp>
    </p:spTree>
    <p:extLst>
      <p:ext uri="{BB962C8B-B14F-4D97-AF65-F5344CB8AC3E}">
        <p14:creationId xmlns:p14="http://schemas.microsoft.com/office/powerpoint/2010/main" val="70109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400" b="1" dirty="0">
                <a:solidFill>
                  <a:schemeClr val="accent1">
                    <a:lumMod val="75000"/>
                  </a:schemeClr>
                </a:solidFill>
                <a:latin typeface="Kozuka Gothic Pro H" panose="020B0800000000000000" pitchFamily="34" charset="-128"/>
                <a:ea typeface="Kozuka Gothic Pro H" panose="020B0800000000000000" pitchFamily="34" charset="-128"/>
              </a:rPr>
              <a:t>6. Lunar Reconnaissance Orbiter </a:t>
            </a:r>
            <a:r>
              <a:rPr lang="en-IN" sz="3400" b="1" dirty="0" smtClean="0">
                <a:solidFill>
                  <a:schemeClr val="accent1">
                    <a:lumMod val="75000"/>
                  </a:schemeClr>
                </a:solidFill>
                <a:latin typeface="Kozuka Gothic Pro H" panose="020B0800000000000000" pitchFamily="34" charset="-128"/>
                <a:ea typeface="Kozuka Gothic Pro H" panose="020B0800000000000000" pitchFamily="34" charset="-128"/>
              </a:rPr>
              <a:t>Camera</a:t>
            </a:r>
            <a:endParaRPr lang="en-IN" dirty="0"/>
          </a:p>
        </p:txBody>
      </p:sp>
      <p:pic>
        <p:nvPicPr>
          <p:cNvPr id="8" name="Picture Placeholder 7"/>
          <p:cNvPicPr>
            <a:picLocks noGrp="1" noChangeAspect="1"/>
          </p:cNvPicPr>
          <p:nvPr>
            <p:ph type="pic" idx="1"/>
          </p:nvPr>
        </p:nvPicPr>
        <p:blipFill>
          <a:blip r:embed="rId2">
            <a:extLst>
              <a:ext uri="{28A0092B-C50C-407E-A947-70E740481C1C}">
                <a14:useLocalDpi xmlns:a14="http://schemas.microsoft.com/office/drawing/2010/main" val="0"/>
              </a:ext>
            </a:extLst>
          </a:blip>
          <a:srcRect t="20413" b="20413"/>
          <a:stretch>
            <a:fillRect/>
          </a:stretch>
        </p:blipFill>
        <p:spPr>
          <a:xfrm>
            <a:off x="6392707" y="428608"/>
            <a:ext cx="4961093" cy="4873625"/>
          </a:xfrm>
        </p:spPr>
      </p:pic>
      <p:sp>
        <p:nvSpPr>
          <p:cNvPr id="4" name="Text Placeholder 3"/>
          <p:cNvSpPr>
            <a:spLocks noGrp="1"/>
          </p:cNvSpPr>
          <p:nvPr>
            <p:ph type="body" sz="half" idx="2"/>
          </p:nvPr>
        </p:nvSpPr>
        <p:spPr/>
        <p:txBody>
          <a:bodyPr>
            <a:noAutofit/>
          </a:bodyPr>
          <a:lstStyle/>
          <a:p>
            <a:pPr marL="285750" indent="-285750">
              <a:buFont typeface="Arial" panose="020B0604020202020204" pitchFamily="34" charset="0"/>
              <a:buChar char="•"/>
            </a:pPr>
            <a:r>
              <a:rPr lang="en-US" dirty="0" smtClean="0"/>
              <a:t>Developed </a:t>
            </a:r>
            <a:r>
              <a:rPr lang="en-US" dirty="0"/>
              <a:t>at Arizona State University in </a:t>
            </a:r>
            <a:r>
              <a:rPr lang="en-US" dirty="0" smtClean="0"/>
              <a:t>Tempe</a:t>
            </a:r>
          </a:p>
          <a:p>
            <a:pPr marL="285750" indent="-285750">
              <a:buFont typeface="Arial" panose="020B0604020202020204" pitchFamily="34" charset="0"/>
              <a:buChar char="•"/>
            </a:pPr>
            <a:r>
              <a:rPr lang="en-US" dirty="0" smtClean="0"/>
              <a:t>Two </a:t>
            </a:r>
            <a:r>
              <a:rPr lang="en-US" dirty="0"/>
              <a:t>narrow-angle </a:t>
            </a:r>
            <a:r>
              <a:rPr lang="en-US" dirty="0" smtClean="0"/>
              <a:t>cameras</a:t>
            </a:r>
          </a:p>
          <a:p>
            <a:pPr marL="742950" lvl="1" indent="-285750">
              <a:buFont typeface="Arial" panose="020B0604020202020204" pitchFamily="34" charset="0"/>
              <a:buChar char="•"/>
            </a:pPr>
            <a:r>
              <a:rPr lang="en-US" dirty="0" smtClean="0"/>
              <a:t>Make </a:t>
            </a:r>
            <a:r>
              <a:rPr lang="en-US" b="1" dirty="0"/>
              <a:t>high-resolution, black-and-white </a:t>
            </a:r>
            <a:r>
              <a:rPr lang="en-US" dirty="0"/>
              <a:t>images of the </a:t>
            </a:r>
            <a:r>
              <a:rPr lang="en-US" dirty="0" smtClean="0"/>
              <a:t>surface</a:t>
            </a:r>
          </a:p>
          <a:p>
            <a:pPr marL="742950" lvl="1" indent="-285750">
              <a:buFont typeface="Arial" panose="020B0604020202020204" pitchFamily="34" charset="0"/>
              <a:buChar char="•"/>
            </a:pPr>
            <a:r>
              <a:rPr lang="en-US" dirty="0" smtClean="0"/>
              <a:t>Capture images </a:t>
            </a:r>
            <a:r>
              <a:rPr lang="en-US" dirty="0"/>
              <a:t>of the poles with resolutions down to 1 meter (about 3.3 feet</a:t>
            </a:r>
            <a:r>
              <a:rPr lang="en-US" dirty="0" smtClean="0"/>
              <a:t>)</a:t>
            </a:r>
          </a:p>
          <a:p>
            <a:pPr marL="285750" indent="-285750">
              <a:buFont typeface="Arial" panose="020B0604020202020204" pitchFamily="34" charset="0"/>
              <a:buChar char="•"/>
            </a:pPr>
            <a:r>
              <a:rPr lang="en-US" dirty="0" smtClean="0"/>
              <a:t>A </a:t>
            </a:r>
            <a:r>
              <a:rPr lang="en-US" dirty="0"/>
              <a:t>third, wide-angle camera (WAC</a:t>
            </a:r>
            <a:r>
              <a:rPr lang="en-US" dirty="0" smtClean="0"/>
              <a:t>)</a:t>
            </a:r>
          </a:p>
          <a:p>
            <a:pPr marL="742950" lvl="1" indent="-285750">
              <a:buFont typeface="Arial" panose="020B0604020202020204" pitchFamily="34" charset="0"/>
              <a:buChar char="•"/>
            </a:pPr>
            <a:r>
              <a:rPr lang="en-US" dirty="0" smtClean="0"/>
              <a:t>Takes </a:t>
            </a:r>
            <a:r>
              <a:rPr lang="en-US" b="1" dirty="0" smtClean="0"/>
              <a:t>color </a:t>
            </a:r>
            <a:r>
              <a:rPr lang="en-US" b="1" dirty="0"/>
              <a:t>and ultraviolet images</a:t>
            </a:r>
            <a:r>
              <a:rPr lang="en-US" dirty="0"/>
              <a:t> over the complete lunar surface at 100-meter (almost 330-foot) </a:t>
            </a:r>
            <a:r>
              <a:rPr lang="en-US" dirty="0" smtClean="0"/>
              <a:t>resolution</a:t>
            </a:r>
          </a:p>
          <a:p>
            <a:pPr marL="285750" indent="-285750">
              <a:buFont typeface="Arial" panose="020B0604020202020204" pitchFamily="34" charset="0"/>
              <a:buChar char="•"/>
            </a:pPr>
            <a:r>
              <a:rPr lang="en-US" dirty="0" smtClean="0"/>
              <a:t>These </a:t>
            </a:r>
            <a:r>
              <a:rPr lang="en-US" dirty="0"/>
              <a:t>images </a:t>
            </a:r>
            <a:r>
              <a:rPr lang="en-US" dirty="0" smtClean="0"/>
              <a:t>show:</a:t>
            </a:r>
          </a:p>
          <a:p>
            <a:pPr marL="742950" lvl="1" indent="-285750">
              <a:buFont typeface="Arial" panose="020B0604020202020204" pitchFamily="34" charset="0"/>
              <a:buChar char="•"/>
            </a:pPr>
            <a:r>
              <a:rPr lang="en-US" dirty="0"/>
              <a:t>P</a:t>
            </a:r>
            <a:r>
              <a:rPr lang="en-US" dirty="0" smtClean="0"/>
              <a:t>olar </a:t>
            </a:r>
            <a:r>
              <a:rPr lang="en-US" dirty="0"/>
              <a:t>lighting </a:t>
            </a:r>
            <a:r>
              <a:rPr lang="en-US" dirty="0" smtClean="0"/>
              <a:t>conditions</a:t>
            </a:r>
          </a:p>
          <a:p>
            <a:pPr marL="742950" lvl="1" indent="-285750">
              <a:buFont typeface="Arial" panose="020B0604020202020204" pitchFamily="34" charset="0"/>
              <a:buChar char="•"/>
            </a:pPr>
            <a:r>
              <a:rPr lang="en-US" dirty="0"/>
              <a:t>I</a:t>
            </a:r>
            <a:r>
              <a:rPr lang="en-US" dirty="0" smtClean="0"/>
              <a:t>dentify </a:t>
            </a:r>
            <a:r>
              <a:rPr lang="en-US" dirty="0"/>
              <a:t>potential resources and </a:t>
            </a:r>
            <a:r>
              <a:rPr lang="en-US" dirty="0" smtClean="0"/>
              <a:t>hazards</a:t>
            </a:r>
          </a:p>
          <a:p>
            <a:pPr marL="742950" lvl="1" indent="-285750">
              <a:buFont typeface="Arial" panose="020B0604020202020204" pitchFamily="34" charset="0"/>
              <a:buChar char="•"/>
            </a:pPr>
            <a:r>
              <a:rPr lang="en-US" dirty="0" smtClean="0"/>
              <a:t>Aid </a:t>
            </a:r>
            <a:r>
              <a:rPr lang="en-US" dirty="0"/>
              <a:t>selection of safe landing sites. </a:t>
            </a:r>
            <a:endParaRPr lang="en-US" dirty="0" smtClean="0"/>
          </a:p>
        </p:txBody>
      </p:sp>
      <p:sp>
        <p:nvSpPr>
          <p:cNvPr id="5" name="Date Placeholder 4"/>
          <p:cNvSpPr>
            <a:spLocks noGrp="1"/>
          </p:cNvSpPr>
          <p:nvPr>
            <p:ph type="dt" sz="half" idx="10"/>
          </p:nvPr>
        </p:nvSpPr>
        <p:spPr/>
        <p:txBody>
          <a:bodyPr/>
          <a:lstStyle/>
          <a:p>
            <a:fld id="{9ED0A3BE-4B9A-492B-823B-900716B2373A}" type="datetime1">
              <a:rPr lang="en-IN" smtClean="0"/>
              <a:t>10-11-2019</a:t>
            </a:fld>
            <a:endParaRPr lang="en-IN"/>
          </a:p>
        </p:txBody>
      </p:sp>
      <p:sp>
        <p:nvSpPr>
          <p:cNvPr id="6" name="Footer Placeholder 5"/>
          <p:cNvSpPr>
            <a:spLocks noGrp="1"/>
          </p:cNvSpPr>
          <p:nvPr>
            <p:ph type="ftr" sz="quarter" idx="11"/>
          </p:nvPr>
        </p:nvSpPr>
        <p:spPr/>
        <p:txBody>
          <a:bodyPr/>
          <a:lstStyle/>
          <a:p>
            <a:r>
              <a:rPr lang="en-IN" smtClean="0"/>
              <a:t>LUNAR RECONNAISSANCE ORBITER</a:t>
            </a:r>
            <a:endParaRPr lang="en-IN"/>
          </a:p>
        </p:txBody>
      </p:sp>
      <p:sp>
        <p:nvSpPr>
          <p:cNvPr id="7" name="Slide Number Placeholder 6"/>
          <p:cNvSpPr>
            <a:spLocks noGrp="1"/>
          </p:cNvSpPr>
          <p:nvPr>
            <p:ph type="sldNum" sz="quarter" idx="12"/>
          </p:nvPr>
        </p:nvSpPr>
        <p:spPr/>
        <p:txBody>
          <a:bodyPr/>
          <a:lstStyle/>
          <a:p>
            <a:fld id="{FF7A6E76-517D-4697-B436-767D30394FB2}" type="slidenum">
              <a:rPr lang="en-IN" smtClean="0"/>
              <a:t>14</a:t>
            </a:fld>
            <a:endParaRPr lang="en-IN"/>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523" y="405373"/>
            <a:ext cx="4977277" cy="4977277"/>
          </a:xfrm>
          <a:prstGeom prst="rect">
            <a:avLst/>
          </a:prstGeom>
        </p:spPr>
      </p:pic>
      <p:sp>
        <p:nvSpPr>
          <p:cNvPr id="11" name="TextBox 10"/>
          <p:cNvSpPr txBox="1"/>
          <p:nvPr/>
        </p:nvSpPr>
        <p:spPr>
          <a:xfrm>
            <a:off x="6392708" y="5325467"/>
            <a:ext cx="4879497" cy="1200329"/>
          </a:xfrm>
          <a:prstGeom prst="rect">
            <a:avLst/>
          </a:prstGeom>
          <a:noFill/>
        </p:spPr>
        <p:txBody>
          <a:bodyPr wrap="square" rtlCol="0">
            <a:spAutoFit/>
          </a:bodyPr>
          <a:lstStyle/>
          <a:p>
            <a:r>
              <a:rPr lang="en-US" sz="1200" b="1" dirty="0"/>
              <a:t>A 2014 LROC (Lunar Reconnaissance Orbiter Camera) image showing two similarly sized craters in Mare </a:t>
            </a:r>
            <a:r>
              <a:rPr lang="en-US" sz="1200" b="1" dirty="0" err="1"/>
              <a:t>Tranquillitatis</a:t>
            </a:r>
            <a:r>
              <a:rPr lang="en-US" sz="1200" b="1" dirty="0"/>
              <a:t>. Both are about 500 meters in diameter. One is littered with boulders and the other is not. This boulder discrepancy is likely due to age differences between the two craters. Image width is about 2 kilometers. North points up (image credit: NASA/GSFC/Arizona State University) </a:t>
            </a:r>
            <a:endParaRPr lang="en-IN" sz="1200" dirty="0"/>
          </a:p>
        </p:txBody>
      </p:sp>
    </p:spTree>
    <p:extLst>
      <p:ext uri="{BB962C8B-B14F-4D97-AF65-F5344CB8AC3E}">
        <p14:creationId xmlns:p14="http://schemas.microsoft.com/office/powerpoint/2010/main" val="422659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500"/>
                                        <p:tgtEl>
                                          <p:spTgt spid="4">
                                            <p:txEl>
                                              <p:pRg st="4" end="4"/>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xEl>
                                              <p:pRg st="5" end="5"/>
                                            </p:txEl>
                                          </p:spTgt>
                                        </p:tgtEl>
                                        <p:attrNameLst>
                                          <p:attrName>style.visibility</p:attrName>
                                        </p:attrNameLst>
                                      </p:cBhvr>
                                      <p:to>
                                        <p:strVal val="visible"/>
                                      </p:to>
                                    </p:set>
                                    <p:animEffect transition="in" filter="fade">
                                      <p:cBhvr>
                                        <p:cTn id="36" dur="500"/>
                                        <p:tgtEl>
                                          <p:spTgt spid="4">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animEffect transition="in" filter="fade">
                                      <p:cBhvr>
                                        <p:cTn id="41" dur="500"/>
                                        <p:tgtEl>
                                          <p:spTgt spid="4">
                                            <p:txEl>
                                              <p:pRg st="6" end="6"/>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xEl>
                                              <p:pRg st="7" end="7"/>
                                            </p:txEl>
                                          </p:spTgt>
                                        </p:tgtEl>
                                        <p:attrNameLst>
                                          <p:attrName>style.visibility</p:attrName>
                                        </p:attrNameLst>
                                      </p:cBhvr>
                                      <p:to>
                                        <p:strVal val="visible"/>
                                      </p:to>
                                    </p:set>
                                    <p:animEffect transition="in" filter="fade">
                                      <p:cBhvr>
                                        <p:cTn id="44" dur="500"/>
                                        <p:tgtEl>
                                          <p:spTgt spid="4">
                                            <p:txEl>
                                              <p:pRg st="7" end="7"/>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xEl>
                                              <p:pRg st="9" end="9"/>
                                            </p:txEl>
                                          </p:spTgt>
                                        </p:tgtEl>
                                        <p:attrNameLst>
                                          <p:attrName>style.visibility</p:attrName>
                                        </p:attrNameLst>
                                      </p:cBhvr>
                                      <p:to>
                                        <p:strVal val="visible"/>
                                      </p:to>
                                    </p:set>
                                    <p:animEffect transition="in" filter="fade">
                                      <p:cBhvr>
                                        <p:cTn id="50" dur="500"/>
                                        <p:tgtEl>
                                          <p:spTgt spid="4">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143000"/>
            <a:ext cx="3932237" cy="740664"/>
          </a:xfrm>
        </p:spPr>
        <p:txBody>
          <a:bodyPr>
            <a:normAutofit/>
          </a:bodyPr>
          <a:lstStyle/>
          <a:p>
            <a:r>
              <a:rPr lang="en-IN" sz="3100" b="1" dirty="0">
                <a:solidFill>
                  <a:schemeClr val="accent1">
                    <a:lumMod val="75000"/>
                  </a:schemeClr>
                </a:solidFill>
                <a:latin typeface="Kozuka Gothic Pro H" panose="020B0800000000000000" pitchFamily="34" charset="-128"/>
                <a:ea typeface="Kozuka Gothic Pro H" panose="020B0800000000000000" pitchFamily="34" charset="-128"/>
              </a:rPr>
              <a:t>7. Mini- RF</a:t>
            </a:r>
          </a:p>
        </p:txBody>
      </p:sp>
      <p:pic>
        <p:nvPicPr>
          <p:cNvPr id="9" name="Picture Placeholder 8"/>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23772" b="23772"/>
          <a:stretch>
            <a:fillRect/>
          </a:stretch>
        </p:blipFill>
        <p:spPr>
          <a:xfrm>
            <a:off x="5264109" y="539027"/>
            <a:ext cx="5298220" cy="4873625"/>
          </a:xfrm>
        </p:spPr>
      </p:pic>
      <p:sp>
        <p:nvSpPr>
          <p:cNvPr id="4" name="Text Placeholder 3"/>
          <p:cNvSpPr>
            <a:spLocks noGrp="1"/>
          </p:cNvSpPr>
          <p:nvPr>
            <p:ph type="body" sz="half" idx="2"/>
          </p:nvPr>
        </p:nvSpPr>
        <p:spPr/>
        <p:txBody>
          <a:bodyPr>
            <a:noAutofit/>
          </a:bodyPr>
          <a:lstStyle/>
          <a:p>
            <a:pPr marL="285750" indent="-285750">
              <a:buFont typeface="Arial" panose="020B0604020202020204" pitchFamily="34" charset="0"/>
              <a:buChar char="•"/>
            </a:pPr>
            <a:r>
              <a:rPr lang="en-US" sz="1800" dirty="0"/>
              <a:t>The Miniature Radio Frequency radar</a:t>
            </a:r>
            <a:endParaRPr lang="en-US" sz="1800" dirty="0" smtClean="0"/>
          </a:p>
          <a:p>
            <a:pPr marL="285750" indent="-285750">
              <a:buFont typeface="Arial" panose="020B0604020202020204" pitchFamily="34" charset="0"/>
              <a:buChar char="•"/>
            </a:pPr>
            <a:r>
              <a:rPr lang="en-US" sz="1800" dirty="0"/>
              <a:t>U</a:t>
            </a:r>
            <a:r>
              <a:rPr lang="en-US" sz="1800" dirty="0" smtClean="0"/>
              <a:t>sed </a:t>
            </a:r>
            <a:r>
              <a:rPr lang="en-US" sz="1800" dirty="0"/>
              <a:t>to </a:t>
            </a:r>
            <a:r>
              <a:rPr lang="en-US" sz="1800" b="1" dirty="0"/>
              <a:t>image the polar regions </a:t>
            </a:r>
            <a:r>
              <a:rPr lang="en-US" sz="1800" b="1" dirty="0" smtClean="0"/>
              <a:t> using SAR</a:t>
            </a:r>
            <a:r>
              <a:rPr lang="en-US" sz="1800" dirty="0" smtClean="0"/>
              <a:t>(Synthetic Aperture Radar)</a:t>
            </a:r>
            <a:endParaRPr lang="en-US" sz="1800" dirty="0"/>
          </a:p>
          <a:p>
            <a:pPr marL="285750" indent="-285750">
              <a:buFont typeface="Arial" panose="020B0604020202020204" pitchFamily="34" charset="0"/>
              <a:buChar char="•"/>
            </a:pPr>
            <a:r>
              <a:rPr lang="en-US" sz="1800" dirty="0" smtClean="0"/>
              <a:t>Locates potential water- ice </a:t>
            </a:r>
          </a:p>
          <a:p>
            <a:pPr marL="285750" indent="-285750">
              <a:buFont typeface="Arial" panose="020B0604020202020204" pitchFamily="34" charset="0"/>
              <a:buChar char="•"/>
            </a:pPr>
            <a:r>
              <a:rPr lang="en-US" sz="1800" dirty="0"/>
              <a:t>D</a:t>
            </a:r>
            <a:r>
              <a:rPr lang="en-US" sz="1800" dirty="0" smtClean="0"/>
              <a:t>emonstrate </a:t>
            </a:r>
            <a:r>
              <a:rPr lang="en-US" sz="1800" dirty="0"/>
              <a:t>the </a:t>
            </a:r>
            <a:r>
              <a:rPr lang="en-US" sz="1800" b="1" dirty="0"/>
              <a:t>ability to communicate </a:t>
            </a:r>
            <a:r>
              <a:rPr lang="en-US" sz="1800" dirty="0"/>
              <a:t>with an Earth-based ground </a:t>
            </a:r>
            <a:r>
              <a:rPr lang="en-US" sz="1800" dirty="0" smtClean="0"/>
              <a:t>station</a:t>
            </a:r>
          </a:p>
          <a:p>
            <a:pPr marL="285750" indent="-285750">
              <a:buFont typeface="Arial" panose="020B0604020202020204" pitchFamily="34" charset="0"/>
              <a:buChar char="•"/>
            </a:pPr>
            <a:r>
              <a:rPr lang="en-US" sz="1800" dirty="0" smtClean="0"/>
              <a:t>Collected more than 400 strips of radar data since Sept 2010</a:t>
            </a:r>
          </a:p>
          <a:p>
            <a:pPr marL="285750" indent="-285750">
              <a:buFont typeface="Arial" panose="020B0604020202020204" pitchFamily="34" charset="0"/>
              <a:buChar char="•"/>
            </a:pPr>
            <a:r>
              <a:rPr lang="en-US" sz="1800" dirty="0" smtClean="0"/>
              <a:t>Underwent anomaly during Jan 11</a:t>
            </a:r>
          </a:p>
          <a:p>
            <a:pPr marL="285750" indent="-285750">
              <a:buFont typeface="Arial" panose="020B0604020202020204" pitchFamily="34" charset="0"/>
              <a:buChar char="•"/>
            </a:pPr>
            <a:r>
              <a:rPr lang="en-US" sz="1800" dirty="0" smtClean="0"/>
              <a:t>Collects </a:t>
            </a:r>
            <a:r>
              <a:rPr lang="en-US" sz="1800" dirty="0" err="1" smtClean="0"/>
              <a:t>bistatic</a:t>
            </a:r>
            <a:r>
              <a:rPr lang="en-US" sz="1800" dirty="0" smtClean="0"/>
              <a:t> radar observations</a:t>
            </a:r>
            <a:endParaRPr lang="en-IN" sz="1800" dirty="0"/>
          </a:p>
        </p:txBody>
      </p:sp>
      <p:sp>
        <p:nvSpPr>
          <p:cNvPr id="5" name="Date Placeholder 4"/>
          <p:cNvSpPr>
            <a:spLocks noGrp="1"/>
          </p:cNvSpPr>
          <p:nvPr>
            <p:ph type="dt" sz="half" idx="10"/>
          </p:nvPr>
        </p:nvSpPr>
        <p:spPr/>
        <p:txBody>
          <a:bodyPr/>
          <a:lstStyle/>
          <a:p>
            <a:fld id="{961D5042-C3CB-4BA0-BDFE-1F111E36EB29}" type="datetime1">
              <a:rPr lang="en-IN" smtClean="0"/>
              <a:t>10-11-2019</a:t>
            </a:fld>
            <a:endParaRPr lang="en-IN"/>
          </a:p>
        </p:txBody>
      </p:sp>
      <p:sp>
        <p:nvSpPr>
          <p:cNvPr id="6" name="Footer Placeholder 5"/>
          <p:cNvSpPr>
            <a:spLocks noGrp="1"/>
          </p:cNvSpPr>
          <p:nvPr>
            <p:ph type="ftr" sz="quarter" idx="11"/>
          </p:nvPr>
        </p:nvSpPr>
        <p:spPr/>
        <p:txBody>
          <a:bodyPr/>
          <a:lstStyle/>
          <a:p>
            <a:r>
              <a:rPr lang="en-IN" smtClean="0"/>
              <a:t>LUNAR RECONNAISSANCE ORBITER</a:t>
            </a:r>
            <a:endParaRPr lang="en-IN"/>
          </a:p>
        </p:txBody>
      </p:sp>
      <p:sp>
        <p:nvSpPr>
          <p:cNvPr id="7" name="Slide Number Placeholder 6"/>
          <p:cNvSpPr>
            <a:spLocks noGrp="1"/>
          </p:cNvSpPr>
          <p:nvPr>
            <p:ph type="sldNum" sz="quarter" idx="12"/>
          </p:nvPr>
        </p:nvSpPr>
        <p:spPr/>
        <p:txBody>
          <a:bodyPr/>
          <a:lstStyle/>
          <a:p>
            <a:fld id="{FF7A6E76-517D-4697-B436-767D30394FB2}" type="slidenum">
              <a:rPr lang="en-IN" smtClean="0"/>
              <a:t>15</a:t>
            </a:fld>
            <a:endParaRPr lang="en-IN"/>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109" y="192433"/>
            <a:ext cx="5298220" cy="5320513"/>
          </a:xfrm>
          <a:prstGeom prst="rect">
            <a:avLst/>
          </a:prstGeom>
        </p:spPr>
      </p:pic>
      <p:sp>
        <p:nvSpPr>
          <p:cNvPr id="11" name="TextBox 10"/>
          <p:cNvSpPr txBox="1"/>
          <p:nvPr/>
        </p:nvSpPr>
        <p:spPr>
          <a:xfrm>
            <a:off x="5356928" y="5656333"/>
            <a:ext cx="5092112" cy="523220"/>
          </a:xfrm>
          <a:prstGeom prst="rect">
            <a:avLst/>
          </a:prstGeom>
          <a:noFill/>
        </p:spPr>
        <p:txBody>
          <a:bodyPr wrap="square" rtlCol="0">
            <a:spAutoFit/>
          </a:bodyPr>
          <a:lstStyle/>
          <a:p>
            <a:r>
              <a:rPr lang="en-US" sz="1400" b="1" dirty="0" smtClean="0"/>
              <a:t>The </a:t>
            </a:r>
            <a:r>
              <a:rPr lang="en-US" sz="1400" b="1" dirty="0"/>
              <a:t>SAR instrument Mini-RF returns first high-resolution view of an unusual crater near the moon's north pole (image credit: NASA)</a:t>
            </a:r>
            <a:endParaRPr lang="en-IN" sz="1400" dirty="0"/>
          </a:p>
        </p:txBody>
      </p:sp>
    </p:spTree>
    <p:extLst>
      <p:ext uri="{BB962C8B-B14F-4D97-AF65-F5344CB8AC3E}">
        <p14:creationId xmlns:p14="http://schemas.microsoft.com/office/powerpoint/2010/main" val="110625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fade">
                                      <p:cBhvr>
                                        <p:cTn id="37" dur="5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500"/>
                                        <p:tgtEl>
                                          <p:spTgt spid="4">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 y="0"/>
            <a:ext cx="12256008" cy="6858000"/>
          </a:xfrm>
          <a:prstGeom prst="rect">
            <a:avLst/>
          </a:prstGeom>
        </p:spPr>
      </p:pic>
      <p:sp>
        <p:nvSpPr>
          <p:cNvPr id="8" name="Title 7"/>
          <p:cNvSpPr>
            <a:spLocks noGrp="1"/>
          </p:cNvSpPr>
          <p:nvPr>
            <p:ph type="title"/>
          </p:nvPr>
        </p:nvSpPr>
        <p:spPr>
          <a:xfrm>
            <a:off x="838200" y="1352677"/>
            <a:ext cx="10515600" cy="1325563"/>
          </a:xfrm>
        </p:spPr>
        <p:txBody>
          <a:bodyPr/>
          <a:lstStyle/>
          <a:p>
            <a:pPr algn="ctr"/>
            <a:r>
              <a:rPr lang="en-IN" dirty="0" smtClean="0">
                <a:solidFill>
                  <a:schemeClr val="accent5">
                    <a:lumMod val="60000"/>
                    <a:lumOff val="40000"/>
                  </a:schemeClr>
                </a:solidFill>
                <a:latin typeface="Kozuka Gothic Pro H" panose="020B0800000000000000" pitchFamily="34" charset="-128"/>
                <a:ea typeface="Kozuka Gothic Pro H" panose="020B0800000000000000" pitchFamily="34" charset="-128"/>
              </a:rPr>
              <a:t>Success Stories/ Achievements</a:t>
            </a:r>
            <a:endParaRPr lang="en-IN" dirty="0">
              <a:solidFill>
                <a:schemeClr val="accent5">
                  <a:lumMod val="60000"/>
                  <a:lumOff val="40000"/>
                </a:schemeClr>
              </a:solidFill>
              <a:latin typeface="Kozuka Gothic Pro H" panose="020B0800000000000000" pitchFamily="34" charset="-128"/>
              <a:ea typeface="Kozuka Gothic Pro H" panose="020B0800000000000000" pitchFamily="34" charset="-128"/>
            </a:endParaRPr>
          </a:p>
        </p:txBody>
      </p:sp>
      <p:sp>
        <p:nvSpPr>
          <p:cNvPr id="5" name="Date Placeholder 4"/>
          <p:cNvSpPr>
            <a:spLocks noGrp="1"/>
          </p:cNvSpPr>
          <p:nvPr>
            <p:ph type="dt" sz="half" idx="10"/>
          </p:nvPr>
        </p:nvSpPr>
        <p:spPr/>
        <p:txBody>
          <a:bodyPr/>
          <a:lstStyle/>
          <a:p>
            <a:fld id="{5E73ACC4-9A40-4A17-867E-BEC81B038CA5}" type="datetime1">
              <a:rPr lang="en-IN" smtClean="0"/>
              <a:t>10-11-2019</a:t>
            </a:fld>
            <a:endParaRPr lang="en-IN"/>
          </a:p>
        </p:txBody>
      </p:sp>
      <p:sp>
        <p:nvSpPr>
          <p:cNvPr id="6" name="Footer Placeholder 5"/>
          <p:cNvSpPr>
            <a:spLocks noGrp="1"/>
          </p:cNvSpPr>
          <p:nvPr>
            <p:ph type="ftr" sz="quarter" idx="11"/>
          </p:nvPr>
        </p:nvSpPr>
        <p:spPr>
          <a:xfrm>
            <a:off x="4038600" y="6566662"/>
            <a:ext cx="4114800" cy="365125"/>
          </a:xfrm>
        </p:spPr>
        <p:txBody>
          <a:bodyPr/>
          <a:lstStyle/>
          <a:p>
            <a:r>
              <a:rPr lang="en-IN" dirty="0" smtClean="0"/>
              <a:t>LUNAR RECONNAISSANCE ORBITER</a:t>
            </a:r>
            <a:endParaRPr lang="en-IN" dirty="0"/>
          </a:p>
        </p:txBody>
      </p:sp>
      <p:sp>
        <p:nvSpPr>
          <p:cNvPr id="7" name="Slide Number Placeholder 6"/>
          <p:cNvSpPr>
            <a:spLocks noGrp="1"/>
          </p:cNvSpPr>
          <p:nvPr>
            <p:ph type="sldNum" sz="quarter" idx="12"/>
          </p:nvPr>
        </p:nvSpPr>
        <p:spPr/>
        <p:txBody>
          <a:bodyPr/>
          <a:lstStyle/>
          <a:p>
            <a:fld id="{FF7A6E76-517D-4697-B436-767D30394FB2}" type="slidenum">
              <a:rPr lang="en-IN" smtClean="0"/>
              <a:t>16</a:t>
            </a:fld>
            <a:endParaRPr lang="en-IN"/>
          </a:p>
        </p:txBody>
      </p:sp>
    </p:spTree>
    <p:extLst>
      <p:ext uri="{BB962C8B-B14F-4D97-AF65-F5344CB8AC3E}">
        <p14:creationId xmlns:p14="http://schemas.microsoft.com/office/powerpoint/2010/main" val="123424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536315" y="558351"/>
            <a:ext cx="5489140" cy="5489140"/>
          </a:xfrm>
        </p:spPr>
      </p:pic>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336478" y="558351"/>
            <a:ext cx="5494078" cy="5494078"/>
          </a:xfrm>
        </p:spPr>
      </p:pic>
      <p:sp>
        <p:nvSpPr>
          <p:cNvPr id="3" name="Date Placeholder 2"/>
          <p:cNvSpPr>
            <a:spLocks noGrp="1"/>
          </p:cNvSpPr>
          <p:nvPr>
            <p:ph type="dt" sz="half" idx="10"/>
          </p:nvPr>
        </p:nvSpPr>
        <p:spPr/>
        <p:txBody>
          <a:bodyPr/>
          <a:lstStyle/>
          <a:p>
            <a:fld id="{EE38FC6B-FE5F-4857-A05A-849AE4659FFB}" type="datetime1">
              <a:rPr lang="en-IN" smtClean="0"/>
              <a:t>10-11-2019</a:t>
            </a:fld>
            <a:endParaRPr lang="en-IN"/>
          </a:p>
        </p:txBody>
      </p:sp>
      <p:sp>
        <p:nvSpPr>
          <p:cNvPr id="4" name="Footer Placeholder 3"/>
          <p:cNvSpPr>
            <a:spLocks noGrp="1"/>
          </p:cNvSpPr>
          <p:nvPr>
            <p:ph type="ftr" sz="quarter" idx="11"/>
          </p:nvPr>
        </p:nvSpPr>
        <p:spPr/>
        <p:txBody>
          <a:bodyPr/>
          <a:lstStyle/>
          <a:p>
            <a:r>
              <a:rPr lang="en-IN" smtClean="0"/>
              <a:t>LUNAR RECONNAISSANCE ORBITER</a:t>
            </a:r>
            <a:endParaRPr lang="en-IN"/>
          </a:p>
        </p:txBody>
      </p:sp>
      <p:sp>
        <p:nvSpPr>
          <p:cNvPr id="5" name="Slide Number Placeholder 4"/>
          <p:cNvSpPr>
            <a:spLocks noGrp="1"/>
          </p:cNvSpPr>
          <p:nvPr>
            <p:ph type="sldNum" sz="quarter" idx="12"/>
          </p:nvPr>
        </p:nvSpPr>
        <p:spPr/>
        <p:txBody>
          <a:bodyPr/>
          <a:lstStyle/>
          <a:p>
            <a:fld id="{FF7A6E76-517D-4697-B436-767D30394FB2}" type="slidenum">
              <a:rPr lang="en-IN" smtClean="0"/>
              <a:t>17</a:t>
            </a:fld>
            <a:endParaRPr lang="en-IN"/>
          </a:p>
        </p:txBody>
      </p:sp>
    </p:spTree>
    <p:extLst>
      <p:ext uri="{BB962C8B-B14F-4D97-AF65-F5344CB8AC3E}">
        <p14:creationId xmlns:p14="http://schemas.microsoft.com/office/powerpoint/2010/main" val="102667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E38FC6B-FE5F-4857-A05A-849AE4659FFB}" type="datetime1">
              <a:rPr lang="en-IN" smtClean="0"/>
              <a:t>10-11-2019</a:t>
            </a:fld>
            <a:endParaRPr lang="en-IN"/>
          </a:p>
        </p:txBody>
      </p:sp>
      <p:sp>
        <p:nvSpPr>
          <p:cNvPr id="4" name="Footer Placeholder 3"/>
          <p:cNvSpPr>
            <a:spLocks noGrp="1"/>
          </p:cNvSpPr>
          <p:nvPr>
            <p:ph type="ftr" sz="quarter" idx="11"/>
          </p:nvPr>
        </p:nvSpPr>
        <p:spPr/>
        <p:txBody>
          <a:bodyPr/>
          <a:lstStyle/>
          <a:p>
            <a:r>
              <a:rPr lang="en-IN" smtClean="0"/>
              <a:t>LUNAR RECONNAISSANCE ORBITER</a:t>
            </a:r>
            <a:endParaRPr lang="en-IN"/>
          </a:p>
        </p:txBody>
      </p:sp>
      <p:sp>
        <p:nvSpPr>
          <p:cNvPr id="5" name="Slide Number Placeholder 4"/>
          <p:cNvSpPr>
            <a:spLocks noGrp="1"/>
          </p:cNvSpPr>
          <p:nvPr>
            <p:ph type="sldNum" sz="quarter" idx="12"/>
          </p:nvPr>
        </p:nvSpPr>
        <p:spPr/>
        <p:txBody>
          <a:bodyPr/>
          <a:lstStyle/>
          <a:p>
            <a:fld id="{FF7A6E76-517D-4697-B436-767D30394FB2}" type="slidenum">
              <a:rPr lang="en-IN" smtClean="0"/>
              <a:t>18</a:t>
            </a:fld>
            <a:endParaRPr lang="en-IN"/>
          </a:p>
        </p:txBody>
      </p:sp>
      <p:sp>
        <p:nvSpPr>
          <p:cNvPr id="8" name="TextBox 7"/>
          <p:cNvSpPr txBox="1"/>
          <p:nvPr/>
        </p:nvSpPr>
        <p:spPr>
          <a:xfrm>
            <a:off x="694229" y="5655319"/>
            <a:ext cx="10803542" cy="738664"/>
          </a:xfrm>
          <a:prstGeom prst="rect">
            <a:avLst/>
          </a:prstGeom>
          <a:noFill/>
        </p:spPr>
        <p:txBody>
          <a:bodyPr wrap="square" rtlCol="0">
            <a:spAutoFit/>
          </a:bodyPr>
          <a:lstStyle/>
          <a:p>
            <a:r>
              <a:rPr lang="en-US" sz="1400" dirty="0"/>
              <a:t>Left: </a:t>
            </a:r>
            <a:r>
              <a:rPr lang="en-US" sz="1400" dirty="0" err="1"/>
              <a:t>Beresheet</a:t>
            </a:r>
            <a:r>
              <a:rPr lang="en-US" sz="1400" dirty="0"/>
              <a:t> impact site. Right: An image processed to highlight changes near the landing site among photos taken before and after the landing, revealing a white impact </a:t>
            </a:r>
            <a:r>
              <a:rPr lang="en-US" sz="1400" dirty="0" smtClean="0"/>
              <a:t>halo</a:t>
            </a:r>
          </a:p>
          <a:p>
            <a:r>
              <a:rPr lang="en-US" sz="1400" dirty="0" smtClean="0"/>
              <a:t>Image Credits: NASA</a:t>
            </a:r>
            <a:endParaRPr lang="en-IN" sz="14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616" y="293158"/>
            <a:ext cx="10358184" cy="5184350"/>
          </a:xfrm>
          <a:prstGeom prst="rect">
            <a:avLst/>
          </a:prstGeom>
        </p:spPr>
      </p:pic>
    </p:spTree>
    <p:extLst>
      <p:ext uri="{BB962C8B-B14F-4D97-AF65-F5344CB8AC3E}">
        <p14:creationId xmlns:p14="http://schemas.microsoft.com/office/powerpoint/2010/main" val="396160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E38FC6B-FE5F-4857-A05A-849AE4659FFB}" type="datetime1">
              <a:rPr lang="en-IN" smtClean="0"/>
              <a:t>10-11-2019</a:t>
            </a:fld>
            <a:endParaRPr lang="en-IN"/>
          </a:p>
        </p:txBody>
      </p:sp>
      <p:sp>
        <p:nvSpPr>
          <p:cNvPr id="4" name="Footer Placeholder 3"/>
          <p:cNvSpPr>
            <a:spLocks noGrp="1"/>
          </p:cNvSpPr>
          <p:nvPr>
            <p:ph type="ftr" sz="quarter" idx="11"/>
          </p:nvPr>
        </p:nvSpPr>
        <p:spPr/>
        <p:txBody>
          <a:bodyPr/>
          <a:lstStyle/>
          <a:p>
            <a:r>
              <a:rPr lang="en-IN" smtClean="0"/>
              <a:t>LUNAR RECONNAISSANCE ORBITER</a:t>
            </a:r>
            <a:endParaRPr lang="en-IN"/>
          </a:p>
        </p:txBody>
      </p:sp>
      <p:sp>
        <p:nvSpPr>
          <p:cNvPr id="5" name="Slide Number Placeholder 4"/>
          <p:cNvSpPr>
            <a:spLocks noGrp="1"/>
          </p:cNvSpPr>
          <p:nvPr>
            <p:ph type="sldNum" sz="quarter" idx="12"/>
          </p:nvPr>
        </p:nvSpPr>
        <p:spPr/>
        <p:txBody>
          <a:bodyPr/>
          <a:lstStyle/>
          <a:p>
            <a:fld id="{FF7A6E76-517D-4697-B436-767D30394FB2}" type="slidenum">
              <a:rPr lang="en-IN" smtClean="0"/>
              <a:t>19</a:t>
            </a:fld>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673" y="479454"/>
            <a:ext cx="4915237" cy="4915237"/>
          </a:xfrm>
          <a:prstGeom prst="rect">
            <a:avLst/>
          </a:prstGeom>
        </p:spPr>
      </p:pic>
      <p:sp>
        <p:nvSpPr>
          <p:cNvPr id="9" name="TextBox 8"/>
          <p:cNvSpPr txBox="1"/>
          <p:nvPr/>
        </p:nvSpPr>
        <p:spPr>
          <a:xfrm>
            <a:off x="412693" y="5531341"/>
            <a:ext cx="6174223" cy="830997"/>
          </a:xfrm>
          <a:prstGeom prst="rect">
            <a:avLst/>
          </a:prstGeom>
          <a:noFill/>
        </p:spPr>
        <p:txBody>
          <a:bodyPr wrap="square" rtlCol="0">
            <a:spAutoFit/>
          </a:bodyPr>
          <a:lstStyle/>
          <a:p>
            <a:r>
              <a:rPr lang="en-IN" sz="1200" dirty="0"/>
              <a:t>Four LROC NAC views of the </a:t>
            </a:r>
            <a:r>
              <a:rPr lang="en-IN" sz="1200" dirty="0" err="1"/>
              <a:t>Chang'e</a:t>
            </a:r>
            <a:r>
              <a:rPr lang="en-IN" sz="1200" dirty="0"/>
              <a:t> 3 landing site. A) before landing, June 30, 2013 B) after landing, Dec. 25, 2013 C) Jan. 21, 2014 D) Feb. 17, 2014 Width of each image is 200 meters (about 656 feet). Follow </a:t>
            </a:r>
            <a:r>
              <a:rPr lang="en-IN" sz="1200" dirty="0" err="1"/>
              <a:t>Yutu's</a:t>
            </a:r>
            <a:r>
              <a:rPr lang="en-IN" sz="1200" dirty="0"/>
              <a:t> path clockwise around the lander in "D."</a:t>
            </a:r>
          </a:p>
          <a:p>
            <a:r>
              <a:rPr lang="en-IN" sz="1200" dirty="0"/>
              <a:t>Image Credit: </a:t>
            </a:r>
            <a:r>
              <a:rPr lang="en-IN" sz="1200" dirty="0" smtClean="0"/>
              <a:t> NASA/Goddard/Arizona </a:t>
            </a:r>
            <a:r>
              <a:rPr lang="en-IN" sz="1200" dirty="0"/>
              <a:t>State University</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216" y="573186"/>
            <a:ext cx="4821505" cy="4821505"/>
          </a:xfrm>
          <a:prstGeom prst="rect">
            <a:avLst/>
          </a:prstGeom>
        </p:spPr>
      </p:pic>
      <p:sp>
        <p:nvSpPr>
          <p:cNvPr id="11" name="TextBox 10"/>
          <p:cNvSpPr txBox="1"/>
          <p:nvPr/>
        </p:nvSpPr>
        <p:spPr>
          <a:xfrm>
            <a:off x="6700205" y="5531341"/>
            <a:ext cx="5397388" cy="830997"/>
          </a:xfrm>
          <a:prstGeom prst="rect">
            <a:avLst/>
          </a:prstGeom>
          <a:noFill/>
        </p:spPr>
        <p:txBody>
          <a:bodyPr wrap="square" rtlCol="0">
            <a:spAutoFit/>
          </a:bodyPr>
          <a:lstStyle/>
          <a:p>
            <a:r>
              <a:rPr lang="en-US" sz="1200" dirty="0"/>
              <a:t>Upper right: Image captured by NASA's Lunar Reconnaissance Orbiter showing the landing site of China's </a:t>
            </a:r>
            <a:r>
              <a:rPr lang="en-US" sz="1200" dirty="0" err="1"/>
              <a:t>Chang'e</a:t>
            </a:r>
            <a:r>
              <a:rPr lang="en-US" sz="1200" dirty="0"/>
              <a:t> 4 mission to the moon's far side. The photo was taken before </a:t>
            </a:r>
            <a:r>
              <a:rPr lang="en-US" sz="1200" dirty="0" err="1"/>
              <a:t>Chang'e</a:t>
            </a:r>
            <a:r>
              <a:rPr lang="en-US" sz="1200" dirty="0"/>
              <a:t> 4's Jan. 2 landing. </a:t>
            </a:r>
            <a:r>
              <a:rPr lang="en-US" sz="1200" dirty="0" err="1"/>
              <a:t>Chang'e</a:t>
            </a:r>
            <a:r>
              <a:rPr lang="en-US" sz="1200" dirty="0"/>
              <a:t> 4 took the descent photos at left and the image from the surface at lower right</a:t>
            </a:r>
            <a:endParaRPr lang="en-IN" sz="1200" dirty="0"/>
          </a:p>
        </p:txBody>
      </p:sp>
    </p:spTree>
    <p:extLst>
      <p:ext uri="{BB962C8B-B14F-4D97-AF65-F5344CB8AC3E}">
        <p14:creationId xmlns:p14="http://schemas.microsoft.com/office/powerpoint/2010/main" val="285762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38"/>
            <a:ext cx="12280392" cy="6891338"/>
          </a:xfrm>
          <a:prstGeom prst="rect">
            <a:avLst/>
          </a:prstGeom>
        </p:spPr>
      </p:pic>
      <p:sp>
        <p:nvSpPr>
          <p:cNvPr id="2" name="Title 1"/>
          <p:cNvSpPr>
            <a:spLocks noGrp="1"/>
          </p:cNvSpPr>
          <p:nvPr>
            <p:ph type="title"/>
          </p:nvPr>
        </p:nvSpPr>
        <p:spPr/>
        <p:txBody>
          <a:bodyPr/>
          <a:lstStyle/>
          <a:p>
            <a:pPr algn="ctr"/>
            <a:r>
              <a:rPr lang="en-IN" dirty="0" smtClean="0">
                <a:solidFill>
                  <a:schemeClr val="bg1">
                    <a:lumMod val="95000"/>
                  </a:schemeClr>
                </a:solidFill>
                <a:latin typeface="Kozuka Gothic Pro H" panose="020B0800000000000000" pitchFamily="34" charset="-128"/>
                <a:ea typeface="Kozuka Gothic Pro H" panose="020B0800000000000000" pitchFamily="34" charset="-128"/>
              </a:rPr>
              <a:t>What is LRO?</a:t>
            </a:r>
            <a:endParaRPr lang="en-IN" dirty="0">
              <a:solidFill>
                <a:schemeClr val="bg1">
                  <a:lumMod val="95000"/>
                </a:schemeClr>
              </a:solidFill>
              <a:latin typeface="Kozuka Gothic Pro H" panose="020B0800000000000000" pitchFamily="34" charset="-128"/>
              <a:ea typeface="Kozuka Gothic Pro H" panose="020B0800000000000000" pitchFamily="34" charset="-128"/>
            </a:endParaRPr>
          </a:p>
        </p:txBody>
      </p:sp>
      <p:sp>
        <p:nvSpPr>
          <p:cNvPr id="3" name="Content Placeholder 2"/>
          <p:cNvSpPr>
            <a:spLocks noGrp="1"/>
          </p:cNvSpPr>
          <p:nvPr>
            <p:ph idx="1"/>
          </p:nvPr>
        </p:nvSpPr>
        <p:spPr/>
        <p:txBody>
          <a:bodyPr>
            <a:normAutofit/>
          </a:bodyPr>
          <a:lstStyle/>
          <a:p>
            <a:r>
              <a:rPr lang="en-US" dirty="0" smtClean="0">
                <a:solidFill>
                  <a:schemeClr val="bg1"/>
                </a:solidFill>
              </a:rPr>
              <a:t>Multipurpose, robotic  NASA spacecraft </a:t>
            </a:r>
          </a:p>
          <a:p>
            <a:r>
              <a:rPr lang="en-US" dirty="0" smtClean="0">
                <a:solidFill>
                  <a:schemeClr val="bg1"/>
                </a:solidFill>
              </a:rPr>
              <a:t>Launched on 18 June, 2009 </a:t>
            </a:r>
          </a:p>
          <a:p>
            <a:r>
              <a:rPr lang="en-US" dirty="0" smtClean="0">
                <a:solidFill>
                  <a:schemeClr val="bg1"/>
                </a:solidFill>
              </a:rPr>
              <a:t>Makes a comprehensive atlas of the Moon’s features and resources</a:t>
            </a:r>
          </a:p>
          <a:p>
            <a:r>
              <a:rPr lang="en-US" dirty="0" smtClean="0">
                <a:solidFill>
                  <a:schemeClr val="bg1"/>
                </a:solidFill>
              </a:rPr>
              <a:t>Currently orbiting moon in eccentric polar orbit</a:t>
            </a:r>
          </a:p>
          <a:p>
            <a:r>
              <a:rPr lang="en-US" dirty="0" smtClean="0">
                <a:solidFill>
                  <a:schemeClr val="bg1"/>
                </a:solidFill>
              </a:rPr>
              <a:t>Part </a:t>
            </a:r>
            <a:r>
              <a:rPr lang="en-US" dirty="0">
                <a:solidFill>
                  <a:schemeClr val="bg1"/>
                </a:solidFill>
              </a:rPr>
              <a:t>of the United </a:t>
            </a:r>
            <a:r>
              <a:rPr lang="en-US" dirty="0" smtClean="0">
                <a:solidFill>
                  <a:schemeClr val="bg1"/>
                </a:solidFill>
              </a:rPr>
              <a:t>States' </a:t>
            </a:r>
            <a:r>
              <a:rPr lang="en-US" dirty="0">
                <a:solidFill>
                  <a:schemeClr val="bg1"/>
                </a:solidFill>
              </a:rPr>
              <a:t>Vision for Space Exploration </a:t>
            </a:r>
            <a:r>
              <a:rPr lang="en-US" dirty="0" smtClean="0">
                <a:solidFill>
                  <a:schemeClr val="bg1"/>
                </a:solidFill>
              </a:rPr>
              <a:t>program</a:t>
            </a:r>
          </a:p>
          <a:p>
            <a:r>
              <a:rPr lang="en-US" dirty="0" smtClean="0">
                <a:solidFill>
                  <a:schemeClr val="bg1"/>
                </a:solidFill>
              </a:rPr>
              <a:t>Initially planned </a:t>
            </a:r>
            <a:r>
              <a:rPr lang="en-US" dirty="0">
                <a:solidFill>
                  <a:schemeClr val="bg1"/>
                </a:solidFill>
              </a:rPr>
              <a:t>for one </a:t>
            </a:r>
            <a:r>
              <a:rPr lang="en-US" dirty="0" smtClean="0">
                <a:solidFill>
                  <a:schemeClr val="bg1"/>
                </a:solidFill>
              </a:rPr>
              <a:t>year</a:t>
            </a:r>
            <a:r>
              <a:rPr lang="en-US" baseline="30000" dirty="0" smtClean="0">
                <a:solidFill>
                  <a:schemeClr val="bg1"/>
                </a:solidFill>
              </a:rPr>
              <a:t> </a:t>
            </a:r>
          </a:p>
          <a:p>
            <a:r>
              <a:rPr lang="en-US" dirty="0">
                <a:solidFill>
                  <a:schemeClr val="bg1"/>
                </a:solidFill>
              </a:rPr>
              <a:t>H</a:t>
            </a:r>
            <a:r>
              <a:rPr lang="en-US" dirty="0" smtClean="0">
                <a:solidFill>
                  <a:schemeClr val="bg1"/>
                </a:solidFill>
              </a:rPr>
              <a:t>as </a:t>
            </a:r>
            <a:r>
              <a:rPr lang="en-US" dirty="0">
                <a:solidFill>
                  <a:schemeClr val="bg1"/>
                </a:solidFill>
              </a:rPr>
              <a:t>since been extended numerous times after review by </a:t>
            </a:r>
            <a:r>
              <a:rPr lang="en-US" dirty="0" smtClean="0">
                <a:solidFill>
                  <a:schemeClr val="bg1"/>
                </a:solidFill>
              </a:rPr>
              <a:t>NASA </a:t>
            </a:r>
          </a:p>
          <a:p>
            <a:endParaRPr lang="en-US" dirty="0" smtClean="0">
              <a:solidFill>
                <a:schemeClr val="bg1"/>
              </a:solidFill>
            </a:endParaRPr>
          </a:p>
        </p:txBody>
      </p:sp>
      <p:sp>
        <p:nvSpPr>
          <p:cNvPr id="4" name="Date Placeholder 3"/>
          <p:cNvSpPr>
            <a:spLocks noGrp="1"/>
          </p:cNvSpPr>
          <p:nvPr>
            <p:ph type="dt" sz="half" idx="10"/>
          </p:nvPr>
        </p:nvSpPr>
        <p:spPr/>
        <p:txBody>
          <a:bodyPr/>
          <a:lstStyle/>
          <a:p>
            <a:fld id="{6F9B0C03-8BC4-47F5-ACC2-5E6FD4CB10A2}" type="datetime1">
              <a:rPr lang="en-IN" smtClean="0"/>
              <a:t>10-11-2019</a:t>
            </a:fld>
            <a:endParaRPr lang="en-IN"/>
          </a:p>
        </p:txBody>
      </p:sp>
      <p:sp>
        <p:nvSpPr>
          <p:cNvPr id="5" name="Footer Placeholder 4"/>
          <p:cNvSpPr>
            <a:spLocks noGrp="1"/>
          </p:cNvSpPr>
          <p:nvPr>
            <p:ph type="ftr" sz="quarter" idx="11"/>
          </p:nvPr>
        </p:nvSpPr>
        <p:spPr/>
        <p:txBody>
          <a:bodyPr/>
          <a:lstStyle/>
          <a:p>
            <a:r>
              <a:rPr lang="en-IN" smtClean="0"/>
              <a:t>LUNAR RECONNAISSANCE ORBITER</a:t>
            </a:r>
            <a:endParaRPr lang="en-IN"/>
          </a:p>
        </p:txBody>
      </p:sp>
      <p:sp>
        <p:nvSpPr>
          <p:cNvPr id="6" name="Slide Number Placeholder 5"/>
          <p:cNvSpPr>
            <a:spLocks noGrp="1"/>
          </p:cNvSpPr>
          <p:nvPr>
            <p:ph type="sldNum" sz="quarter" idx="12"/>
          </p:nvPr>
        </p:nvSpPr>
        <p:spPr/>
        <p:txBody>
          <a:bodyPr/>
          <a:lstStyle/>
          <a:p>
            <a:fld id="{FF7A6E76-517D-4697-B436-767D30394FB2}" type="slidenum">
              <a:rPr lang="en-IN" smtClean="0"/>
              <a:t>2</a:t>
            </a:fld>
            <a:endParaRPr lang="en-IN"/>
          </a:p>
        </p:txBody>
      </p:sp>
    </p:spTree>
    <p:extLst>
      <p:ext uri="{BB962C8B-B14F-4D97-AF65-F5344CB8AC3E}">
        <p14:creationId xmlns:p14="http://schemas.microsoft.com/office/powerpoint/2010/main" val="276046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99922" y="224891"/>
            <a:ext cx="5520552" cy="924515"/>
          </a:xfrm>
        </p:spPr>
        <p:txBody>
          <a:bodyPr>
            <a:normAutofit/>
          </a:bodyPr>
          <a:lstStyle/>
          <a:p>
            <a:r>
              <a:rPr lang="en-US" b="1" dirty="0"/>
              <a:t>1. It's shrinking and </a:t>
            </a:r>
            <a:r>
              <a:rPr lang="en-US" b="1" dirty="0" smtClean="0"/>
              <a:t>quaking</a:t>
            </a:r>
            <a:endParaRPr lang="en-IN" dirty="0"/>
          </a:p>
        </p:txBody>
      </p:sp>
      <p:pic>
        <p:nvPicPr>
          <p:cNvPr id="9" name="Picture Placeholder 8"/>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a:xfrm>
            <a:off x="5239832" y="574731"/>
            <a:ext cx="6172200" cy="4873625"/>
          </a:xfrm>
        </p:spPr>
      </p:pic>
      <p:sp>
        <p:nvSpPr>
          <p:cNvPr id="8" name="Text Placeholder 7"/>
          <p:cNvSpPr>
            <a:spLocks noGrp="1"/>
          </p:cNvSpPr>
          <p:nvPr>
            <p:ph type="body" sz="half" idx="2"/>
          </p:nvPr>
        </p:nvSpPr>
        <p:spPr>
          <a:xfrm>
            <a:off x="574536" y="1213805"/>
            <a:ext cx="4507936" cy="5142545"/>
          </a:xfrm>
        </p:spPr>
        <p:txBody>
          <a:bodyPr>
            <a:normAutofit fontScale="92500"/>
          </a:bodyPr>
          <a:lstStyle/>
          <a:p>
            <a:pPr marL="285750" indent="-285750">
              <a:buFont typeface="Arial" panose="020B0604020202020204" pitchFamily="34" charset="0"/>
              <a:buChar char="•"/>
            </a:pPr>
            <a:r>
              <a:rPr lang="en-US" dirty="0" smtClean="0"/>
              <a:t>The </a:t>
            </a:r>
            <a:r>
              <a:rPr lang="en-US" dirty="0"/>
              <a:t>Moon, long thought to be a dead, inactive world, is still losing heat and, as a result, </a:t>
            </a:r>
            <a:r>
              <a:rPr lang="en-US" dirty="0" smtClean="0"/>
              <a:t>shrinking</a:t>
            </a:r>
          </a:p>
          <a:p>
            <a:pPr marL="285750" indent="-285750">
              <a:buFont typeface="Arial" panose="020B0604020202020204" pitchFamily="34" charset="0"/>
              <a:buChar char="•"/>
            </a:pPr>
            <a:r>
              <a:rPr lang="en-US" dirty="0" smtClean="0"/>
              <a:t>As </a:t>
            </a:r>
            <a:r>
              <a:rPr lang="en-US" dirty="0"/>
              <a:t>it continues to slowly cool off, the Moon’s crust, or outer layer, is </a:t>
            </a:r>
            <a:r>
              <a:rPr lang="en-US" dirty="0" smtClean="0"/>
              <a:t>shriveling</a:t>
            </a:r>
          </a:p>
          <a:p>
            <a:pPr marL="285750" indent="-285750">
              <a:buFont typeface="Arial" panose="020B0604020202020204" pitchFamily="34" charset="0"/>
              <a:buChar char="•"/>
            </a:pPr>
            <a:r>
              <a:rPr lang="en-US" dirty="0" smtClean="0"/>
              <a:t>Moon </a:t>
            </a:r>
            <a:r>
              <a:rPr lang="en-US" dirty="0"/>
              <a:t>has lost 150 feet (50 meters) of width over hundreds of millions of years, scientists </a:t>
            </a:r>
            <a:r>
              <a:rPr lang="en-US" dirty="0" smtClean="0"/>
              <a:t>estimate</a:t>
            </a:r>
          </a:p>
          <a:p>
            <a:pPr marL="285750" indent="-285750">
              <a:buFont typeface="Arial" panose="020B0604020202020204" pitchFamily="34" charset="0"/>
              <a:buChar char="•"/>
            </a:pPr>
            <a:r>
              <a:rPr lang="en-US" dirty="0" smtClean="0"/>
              <a:t>This </a:t>
            </a:r>
            <a:r>
              <a:rPr lang="en-US" dirty="0"/>
              <a:t>shrinking, plus the stress on the Moon’s outer layer produced by the tugging of Earth’s gravitational pull, </a:t>
            </a:r>
            <a:r>
              <a:rPr lang="en-US" dirty="0">
                <a:hlinkClick r:id="rId3"/>
              </a:rPr>
              <a:t>cracks the Moon’s crust and leads to moonquakes</a:t>
            </a:r>
            <a:endParaRPr lang="en-US" dirty="0"/>
          </a:p>
          <a:p>
            <a:pPr marL="285750" indent="-285750">
              <a:buFont typeface="Arial" panose="020B0604020202020204" pitchFamily="34" charset="0"/>
              <a:buChar char="•"/>
            </a:pPr>
            <a:r>
              <a:rPr lang="en-US" dirty="0" smtClean="0"/>
              <a:t>Some </a:t>
            </a:r>
            <a:r>
              <a:rPr lang="en-US" dirty="0"/>
              <a:t>are fairly strong, reaching level 5 on the Richter scale used to measure </a:t>
            </a:r>
            <a:r>
              <a:rPr lang="en-US" dirty="0" smtClean="0"/>
              <a:t>earthquake</a:t>
            </a:r>
          </a:p>
          <a:p>
            <a:pPr marL="285750" indent="-285750">
              <a:buFont typeface="Arial" panose="020B0604020202020204" pitchFamily="34" charset="0"/>
              <a:buChar char="•"/>
            </a:pPr>
            <a:r>
              <a:rPr lang="en-US" dirty="0"/>
              <a:t>This is a wrinkle on the surface of the Moon, called a </a:t>
            </a:r>
            <a:r>
              <a:rPr lang="en-US" dirty="0" err="1"/>
              <a:t>lobate</a:t>
            </a:r>
            <a:r>
              <a:rPr lang="en-US" dirty="0"/>
              <a:t> scarp, caused by shrinking and </a:t>
            </a:r>
            <a:r>
              <a:rPr lang="en-US" dirty="0" smtClean="0"/>
              <a:t>cooling</a:t>
            </a:r>
          </a:p>
          <a:p>
            <a:pPr marL="285750" indent="-285750">
              <a:buFont typeface="Arial" panose="020B0604020202020204" pitchFamily="34" charset="0"/>
              <a:buChar char="•"/>
            </a:pPr>
            <a:r>
              <a:rPr lang="en-US" dirty="0" smtClean="0"/>
              <a:t>This </a:t>
            </a:r>
            <a:r>
              <a:rPr lang="en-US" dirty="0"/>
              <a:t>image combines data from two of LRO’s instruments: the Lunar Orbiting Laser Altimeter (LOLA) and the Lunar Reconnaissance Orbiter Camera (LROC) to create a precise digital terrain </a:t>
            </a:r>
            <a:r>
              <a:rPr lang="en-US" dirty="0" smtClean="0"/>
              <a:t>model</a:t>
            </a:r>
            <a:endParaRPr lang="en-US" dirty="0"/>
          </a:p>
          <a:p>
            <a:pPr marL="285750" indent="-285750">
              <a:buFont typeface="Arial" panose="020B0604020202020204" pitchFamily="34" charset="0"/>
              <a:buChar char="•"/>
            </a:pPr>
            <a:endParaRPr lang="en-IN" dirty="0"/>
          </a:p>
        </p:txBody>
      </p:sp>
      <p:sp>
        <p:nvSpPr>
          <p:cNvPr id="3" name="Date Placeholder 2"/>
          <p:cNvSpPr>
            <a:spLocks noGrp="1"/>
          </p:cNvSpPr>
          <p:nvPr>
            <p:ph type="dt" sz="half" idx="10"/>
          </p:nvPr>
        </p:nvSpPr>
        <p:spPr/>
        <p:txBody>
          <a:bodyPr/>
          <a:lstStyle/>
          <a:p>
            <a:fld id="{EE38FC6B-FE5F-4857-A05A-849AE4659FFB}" type="datetime1">
              <a:rPr lang="en-IN" smtClean="0"/>
              <a:t>10-11-2019</a:t>
            </a:fld>
            <a:endParaRPr lang="en-IN"/>
          </a:p>
        </p:txBody>
      </p:sp>
      <p:sp>
        <p:nvSpPr>
          <p:cNvPr id="4" name="Footer Placeholder 3"/>
          <p:cNvSpPr>
            <a:spLocks noGrp="1"/>
          </p:cNvSpPr>
          <p:nvPr>
            <p:ph type="ftr" sz="quarter" idx="11"/>
          </p:nvPr>
        </p:nvSpPr>
        <p:spPr/>
        <p:txBody>
          <a:bodyPr/>
          <a:lstStyle/>
          <a:p>
            <a:r>
              <a:rPr lang="en-IN" smtClean="0"/>
              <a:t>LUNAR RECONNAISSANCE ORBITER</a:t>
            </a:r>
            <a:endParaRPr lang="en-IN"/>
          </a:p>
        </p:txBody>
      </p:sp>
      <p:sp>
        <p:nvSpPr>
          <p:cNvPr id="5" name="Slide Number Placeholder 4"/>
          <p:cNvSpPr>
            <a:spLocks noGrp="1"/>
          </p:cNvSpPr>
          <p:nvPr>
            <p:ph type="sldNum" sz="quarter" idx="12"/>
          </p:nvPr>
        </p:nvSpPr>
        <p:spPr/>
        <p:txBody>
          <a:bodyPr/>
          <a:lstStyle/>
          <a:p>
            <a:fld id="{FF7A6E76-517D-4697-B436-767D30394FB2}" type="slidenum">
              <a:rPr lang="en-IN" smtClean="0"/>
              <a:t>20</a:t>
            </a:fld>
            <a:endParaRPr lang="en-IN"/>
          </a:p>
        </p:txBody>
      </p:sp>
      <p:sp>
        <p:nvSpPr>
          <p:cNvPr id="10" name="TextBox 9"/>
          <p:cNvSpPr txBox="1"/>
          <p:nvPr/>
        </p:nvSpPr>
        <p:spPr>
          <a:xfrm>
            <a:off x="5539672" y="5579187"/>
            <a:ext cx="5227455" cy="646331"/>
          </a:xfrm>
          <a:prstGeom prst="rect">
            <a:avLst/>
          </a:prstGeom>
          <a:noFill/>
        </p:spPr>
        <p:txBody>
          <a:bodyPr wrap="square" rtlCol="0">
            <a:spAutoFit/>
          </a:bodyPr>
          <a:lstStyle/>
          <a:p>
            <a:r>
              <a:rPr lang="en-US" sz="1200" dirty="0" err="1" smtClean="0"/>
              <a:t>Lobate</a:t>
            </a:r>
            <a:r>
              <a:rPr lang="en-US" sz="1200" dirty="0" smtClean="0"/>
              <a:t> </a:t>
            </a:r>
            <a:r>
              <a:rPr lang="en-US" sz="1200" dirty="0"/>
              <a:t>scarps can tell us about how hot the Moon was when it was born and its ongoing thermal evolution. Image width is about four kilometers. </a:t>
            </a:r>
            <a:endParaRPr lang="en-US" sz="1200" dirty="0" smtClean="0"/>
          </a:p>
          <a:p>
            <a:r>
              <a:rPr lang="en-US" sz="1200" dirty="0" smtClean="0"/>
              <a:t>Credit</a:t>
            </a:r>
            <a:r>
              <a:rPr lang="en-US" sz="1200" dirty="0"/>
              <a:t>: NASA/GSFC/Arizona State University </a:t>
            </a:r>
            <a:endParaRPr lang="en-IN" sz="1200" dirty="0"/>
          </a:p>
        </p:txBody>
      </p:sp>
    </p:spTree>
    <p:extLst>
      <p:ext uri="{BB962C8B-B14F-4D97-AF65-F5344CB8AC3E}">
        <p14:creationId xmlns:p14="http://schemas.microsoft.com/office/powerpoint/2010/main" val="225430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idx="1"/>
          </p:nvPr>
        </p:nvPicPr>
        <p:blipFill>
          <a:blip r:embed="rId2">
            <a:extLst>
              <a:ext uri="{28A0092B-C50C-407E-A947-70E740481C1C}">
                <a14:useLocalDpi xmlns:a14="http://schemas.microsoft.com/office/drawing/2010/main" val="0"/>
              </a:ext>
            </a:extLst>
          </a:blip>
          <a:srcRect l="10529" r="10529"/>
          <a:stretch>
            <a:fillRect/>
          </a:stretch>
        </p:blipFill>
        <p:spPr>
          <a:xfrm>
            <a:off x="5268030" y="461881"/>
            <a:ext cx="6172200" cy="4873625"/>
          </a:xfrm>
        </p:spPr>
      </p:pic>
      <p:sp>
        <p:nvSpPr>
          <p:cNvPr id="4" name="Text Placeholder 3"/>
          <p:cNvSpPr>
            <a:spLocks noGrp="1"/>
          </p:cNvSpPr>
          <p:nvPr>
            <p:ph type="body" sz="half" idx="2"/>
          </p:nvPr>
        </p:nvSpPr>
        <p:spPr>
          <a:xfrm>
            <a:off x="509048" y="386499"/>
            <a:ext cx="4506012" cy="5891753"/>
          </a:xfrm>
        </p:spPr>
        <p:txBody>
          <a:bodyPr>
            <a:normAutofit/>
          </a:bodyPr>
          <a:lstStyle/>
          <a:p>
            <a:r>
              <a:rPr lang="en-US" b="1" dirty="0"/>
              <a:t>2. It had active volcanos more recently than we thought </a:t>
            </a:r>
            <a:endParaRPr lang="en-US" b="1" dirty="0" smtClean="0"/>
          </a:p>
          <a:p>
            <a:r>
              <a:rPr lang="en-US" b="1" dirty="0" smtClean="0"/>
              <a:t>3</a:t>
            </a:r>
            <a:r>
              <a:rPr lang="en-US" b="1" dirty="0"/>
              <a:t>. The far side of the Moon is older than the side we see</a:t>
            </a:r>
          </a:p>
          <a:p>
            <a:r>
              <a:rPr lang="en-US" b="1" dirty="0"/>
              <a:t>5. It gets unimaginably cold</a:t>
            </a:r>
          </a:p>
          <a:p>
            <a:r>
              <a:rPr lang="en-US" b="1" dirty="0"/>
              <a:t>6. Instead of a dry, dead rock, the Moon is a dynamic and wet world</a:t>
            </a:r>
          </a:p>
          <a:p>
            <a:r>
              <a:rPr lang="en-US" b="1" dirty="0"/>
              <a:t>7. It preserves footprints for a long time</a:t>
            </a:r>
          </a:p>
          <a:p>
            <a:r>
              <a:rPr lang="en-US" b="1" dirty="0"/>
              <a:t>8. The South Pole region is a wondrous land that we want to explore</a:t>
            </a:r>
          </a:p>
          <a:p>
            <a:pPr marL="742950" lvl="1" indent="-285750">
              <a:buFont typeface="Wingdings" panose="05000000000000000000" pitchFamily="2" charset="2"/>
              <a:buChar char="§"/>
            </a:pPr>
            <a:r>
              <a:rPr lang="en-US" dirty="0"/>
              <a:t>Besides water, we’ve learned that the South Pole has other features that are beneficial to human exploration, such as prolonged periods of </a:t>
            </a:r>
            <a:r>
              <a:rPr lang="en-US" dirty="0" smtClean="0"/>
              <a:t>sunlight</a:t>
            </a:r>
          </a:p>
          <a:p>
            <a:pPr marL="742950" lvl="1" indent="-285750">
              <a:buFont typeface="Wingdings" panose="05000000000000000000" pitchFamily="2" charset="2"/>
              <a:buChar char="§"/>
            </a:pPr>
            <a:r>
              <a:rPr lang="en-US" dirty="0" smtClean="0"/>
              <a:t>More </a:t>
            </a:r>
            <a:r>
              <a:rPr lang="en-US" dirty="0"/>
              <a:t>than 200 Earth days of constant illumination at the southern pole means ample power for solar panels on rovers and other equipment</a:t>
            </a:r>
            <a:r>
              <a:rPr lang="en-US" dirty="0" smtClean="0"/>
              <a:t>.</a:t>
            </a:r>
          </a:p>
          <a:p>
            <a:r>
              <a:rPr lang="en-US" b="1" dirty="0"/>
              <a:t>9. We know its surface in more detail than any other celestial body, including our own planet</a:t>
            </a:r>
          </a:p>
          <a:p>
            <a:r>
              <a:rPr lang="en-US" b="1" dirty="0"/>
              <a:t>10. It has underground safe havens that could protect astronauts from radiation</a:t>
            </a:r>
          </a:p>
          <a:p>
            <a:endParaRPr lang="en-US" dirty="0" smtClean="0"/>
          </a:p>
        </p:txBody>
      </p:sp>
      <p:sp>
        <p:nvSpPr>
          <p:cNvPr id="5" name="Date Placeholder 4"/>
          <p:cNvSpPr>
            <a:spLocks noGrp="1"/>
          </p:cNvSpPr>
          <p:nvPr>
            <p:ph type="dt" sz="half" idx="10"/>
          </p:nvPr>
        </p:nvSpPr>
        <p:spPr/>
        <p:txBody>
          <a:bodyPr/>
          <a:lstStyle/>
          <a:p>
            <a:fld id="{5E73ACC4-9A40-4A17-867E-BEC81B038CA5}" type="datetime1">
              <a:rPr lang="en-IN" smtClean="0"/>
              <a:t>10-11-2019</a:t>
            </a:fld>
            <a:endParaRPr lang="en-IN"/>
          </a:p>
        </p:txBody>
      </p:sp>
      <p:sp>
        <p:nvSpPr>
          <p:cNvPr id="6" name="Footer Placeholder 5"/>
          <p:cNvSpPr>
            <a:spLocks noGrp="1"/>
          </p:cNvSpPr>
          <p:nvPr>
            <p:ph type="ftr" sz="quarter" idx="11"/>
          </p:nvPr>
        </p:nvSpPr>
        <p:spPr/>
        <p:txBody>
          <a:bodyPr/>
          <a:lstStyle/>
          <a:p>
            <a:r>
              <a:rPr lang="en-IN" smtClean="0"/>
              <a:t>LUNAR RECONNAISSANCE ORBITER</a:t>
            </a:r>
            <a:endParaRPr lang="en-IN"/>
          </a:p>
        </p:txBody>
      </p:sp>
      <p:sp>
        <p:nvSpPr>
          <p:cNvPr id="7" name="Slide Number Placeholder 6"/>
          <p:cNvSpPr>
            <a:spLocks noGrp="1"/>
          </p:cNvSpPr>
          <p:nvPr>
            <p:ph type="sldNum" sz="quarter" idx="12"/>
          </p:nvPr>
        </p:nvSpPr>
        <p:spPr/>
        <p:txBody>
          <a:bodyPr/>
          <a:lstStyle/>
          <a:p>
            <a:fld id="{FF7A6E76-517D-4697-B436-767D30394FB2}" type="slidenum">
              <a:rPr lang="en-IN" smtClean="0"/>
              <a:t>21</a:t>
            </a:fld>
            <a:endParaRPr lang="en-IN"/>
          </a:p>
        </p:txBody>
      </p:sp>
      <p:sp>
        <p:nvSpPr>
          <p:cNvPr id="12" name="TextBox 11"/>
          <p:cNvSpPr txBox="1"/>
          <p:nvPr/>
        </p:nvSpPr>
        <p:spPr>
          <a:xfrm>
            <a:off x="5268030" y="5525353"/>
            <a:ext cx="6290967" cy="830997"/>
          </a:xfrm>
          <a:prstGeom prst="rect">
            <a:avLst/>
          </a:prstGeom>
          <a:noFill/>
        </p:spPr>
        <p:txBody>
          <a:bodyPr wrap="square" rtlCol="0">
            <a:spAutoFit/>
          </a:bodyPr>
          <a:lstStyle/>
          <a:p>
            <a:r>
              <a:rPr lang="en-US" sz="1200" dirty="0"/>
              <a:t>This image taken by LRO in 2010 depicts the tracks that Apollo 15 astronauts David Scott and James Irwin made 39 years previously. The Moon has no atmosphere, and thus no wind or rain to sweep the footprints away</a:t>
            </a:r>
            <a:r>
              <a:rPr lang="en-US" sz="1200" dirty="0" smtClean="0"/>
              <a:t>.</a:t>
            </a:r>
          </a:p>
          <a:p>
            <a:r>
              <a:rPr lang="en-US" sz="1200" dirty="0" smtClean="0"/>
              <a:t> </a:t>
            </a:r>
            <a:r>
              <a:rPr lang="en-US" sz="1200" dirty="0"/>
              <a:t>Credit: NASA/GSFC/Arizona State University</a:t>
            </a:r>
            <a:endParaRPr lang="en-IN" sz="1200" dirty="0"/>
          </a:p>
        </p:txBody>
      </p:sp>
    </p:spTree>
    <p:extLst>
      <p:ext uri="{BB962C8B-B14F-4D97-AF65-F5344CB8AC3E}">
        <p14:creationId xmlns:p14="http://schemas.microsoft.com/office/powerpoint/2010/main" val="7182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500"/>
                                        <p:tgtEl>
                                          <p:spTgt spid="4">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animEffect transition="in" filter="fade">
                                      <p:cBhvr>
                                        <p:cTn id="45" dur="500"/>
                                        <p:tgtEl>
                                          <p:spTgt spid="4">
                                            <p:txEl>
                                              <p:pRg st="6" end="6"/>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Effect transition="in" filter="fade">
                                      <p:cBhvr>
                                        <p:cTn id="48" dur="500"/>
                                        <p:tgtEl>
                                          <p:spTgt spid="4">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animEffect transition="in" filter="fade">
                                      <p:cBhvr>
                                        <p:cTn id="53" dur="500"/>
                                        <p:tgtEl>
                                          <p:spTgt spid="4">
                                            <p:txEl>
                                              <p:pRg st="8" end="8"/>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
                                            <p:txEl>
                                              <p:pRg st="9" end="9"/>
                                            </p:txEl>
                                          </p:spTgt>
                                        </p:tgtEl>
                                        <p:attrNameLst>
                                          <p:attrName>style.visibility</p:attrName>
                                        </p:attrNameLst>
                                      </p:cBhvr>
                                      <p:to>
                                        <p:strVal val="visible"/>
                                      </p:to>
                                    </p:set>
                                    <p:animEffect transition="in" filter="fade">
                                      <p:cBhvr>
                                        <p:cTn id="58"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236" y="-70225"/>
            <a:ext cx="8853577" cy="1395167"/>
          </a:xfrm>
        </p:spPr>
        <p:txBody>
          <a:bodyPr>
            <a:normAutofit/>
          </a:bodyPr>
          <a:lstStyle/>
          <a:p>
            <a:r>
              <a:rPr lang="en-US" b="1" dirty="0"/>
              <a:t>4. Its craters provide a timeline of solar system history</a:t>
            </a:r>
            <a:br>
              <a:rPr lang="en-US" b="1" dirty="0"/>
            </a:br>
            <a:endParaRPr lang="en-IN" dirty="0"/>
          </a:p>
        </p:txBody>
      </p:sp>
      <p:pic>
        <p:nvPicPr>
          <p:cNvPr id="8" name="Picture Placeholder 7"/>
          <p:cNvPicPr>
            <a:picLocks noGrp="1" noChangeAspect="1"/>
          </p:cNvPicPr>
          <p:nvPr>
            <p:ph type="pic" idx="1"/>
          </p:nvPr>
        </p:nvPicPr>
        <p:blipFill>
          <a:blip r:embed="rId2">
            <a:extLst>
              <a:ext uri="{28A0092B-C50C-407E-A947-70E740481C1C}">
                <a14:useLocalDpi xmlns:a14="http://schemas.microsoft.com/office/drawing/2010/main" val="0"/>
              </a:ext>
            </a:extLst>
          </a:blip>
          <a:srcRect t="12666" b="12666"/>
          <a:stretch>
            <a:fillRect/>
          </a:stretch>
        </p:blipFill>
        <p:spPr/>
      </p:pic>
      <p:sp>
        <p:nvSpPr>
          <p:cNvPr id="4" name="Text Placeholder 3"/>
          <p:cNvSpPr>
            <a:spLocks noGrp="1"/>
          </p:cNvSpPr>
          <p:nvPr>
            <p:ph type="body" sz="half" idx="2"/>
          </p:nvPr>
        </p:nvSpPr>
        <p:spPr>
          <a:xfrm>
            <a:off x="452488" y="987425"/>
            <a:ext cx="4319538" cy="4881563"/>
          </a:xfrm>
        </p:spPr>
        <p:txBody>
          <a:bodyPr>
            <a:normAutofit/>
          </a:bodyPr>
          <a:lstStyle/>
          <a:p>
            <a:pPr marL="285750" indent="-285750">
              <a:buFont typeface="Arial" panose="020B0604020202020204" pitchFamily="34" charset="0"/>
              <a:buChar char="•"/>
            </a:pPr>
            <a:r>
              <a:rPr lang="en-US" dirty="0"/>
              <a:t>LRO data has allowed scientists to construct a timeline of asteroid bombardment history on the Moon, providing insight not only into the Moon's formation, but of the whole solar </a:t>
            </a:r>
            <a:r>
              <a:rPr lang="en-US" dirty="0" smtClean="0"/>
              <a:t>system</a:t>
            </a:r>
          </a:p>
          <a:p>
            <a:pPr marL="285750" indent="-285750">
              <a:buFont typeface="Arial" panose="020B0604020202020204" pitchFamily="34" charset="0"/>
              <a:buChar char="•"/>
            </a:pPr>
            <a:r>
              <a:rPr lang="en-US" dirty="0" smtClean="0"/>
              <a:t> </a:t>
            </a:r>
            <a:r>
              <a:rPr lang="en-US" dirty="0"/>
              <a:t>Since the Moon doesn’t have wind, storms and plate tectonics, its </a:t>
            </a:r>
            <a:r>
              <a:rPr lang="en-US" dirty="0">
                <a:hlinkClick r:id="rId3"/>
              </a:rPr>
              <a:t>craters don’t get eroded away</a:t>
            </a:r>
            <a:r>
              <a:rPr lang="en-US" dirty="0"/>
              <a:t> like Earth’s </a:t>
            </a:r>
            <a:r>
              <a:rPr lang="en-US" dirty="0" smtClean="0"/>
              <a:t>do</a:t>
            </a:r>
          </a:p>
          <a:p>
            <a:pPr marL="285750" indent="-285750">
              <a:buFont typeface="Arial" panose="020B0604020202020204" pitchFamily="34" charset="0"/>
              <a:buChar char="•"/>
            </a:pPr>
            <a:r>
              <a:rPr lang="en-US" dirty="0" smtClean="0"/>
              <a:t>Using </a:t>
            </a:r>
            <a:r>
              <a:rPr lang="en-US" dirty="0"/>
              <a:t>tools on LRO, scientists can count and age </a:t>
            </a:r>
            <a:r>
              <a:rPr lang="en-US" dirty="0" smtClean="0"/>
              <a:t>them</a:t>
            </a:r>
          </a:p>
          <a:p>
            <a:pPr marL="285750" indent="-285750">
              <a:buFont typeface="Arial" panose="020B0604020202020204" pitchFamily="34" charset="0"/>
              <a:buChar char="•"/>
            </a:pPr>
            <a:r>
              <a:rPr lang="en-US" dirty="0" smtClean="0"/>
              <a:t>By </a:t>
            </a:r>
            <a:r>
              <a:rPr lang="en-US" dirty="0"/>
              <a:t>doing so, we can look back billions of years at the mayhem of the early solar system, when giant </a:t>
            </a:r>
            <a:r>
              <a:rPr lang="en-US" dirty="0" smtClean="0"/>
              <a:t>collisions were </a:t>
            </a:r>
            <a:r>
              <a:rPr lang="en-US" dirty="0"/>
              <a:t>jostling planets and their </a:t>
            </a:r>
            <a:r>
              <a:rPr lang="en-US" dirty="0" smtClean="0"/>
              <a:t>satellites</a:t>
            </a:r>
            <a:endParaRPr lang="en-US" dirty="0" smtClean="0"/>
          </a:p>
        </p:txBody>
      </p:sp>
      <p:sp>
        <p:nvSpPr>
          <p:cNvPr id="5" name="Date Placeholder 4"/>
          <p:cNvSpPr>
            <a:spLocks noGrp="1"/>
          </p:cNvSpPr>
          <p:nvPr>
            <p:ph type="dt" sz="half" idx="10"/>
          </p:nvPr>
        </p:nvSpPr>
        <p:spPr/>
        <p:txBody>
          <a:bodyPr/>
          <a:lstStyle/>
          <a:p>
            <a:fld id="{5E73ACC4-9A40-4A17-867E-BEC81B038CA5}" type="datetime1">
              <a:rPr lang="en-IN" smtClean="0"/>
              <a:t>10-11-2019</a:t>
            </a:fld>
            <a:endParaRPr lang="en-IN"/>
          </a:p>
        </p:txBody>
      </p:sp>
      <p:sp>
        <p:nvSpPr>
          <p:cNvPr id="6" name="Footer Placeholder 5"/>
          <p:cNvSpPr>
            <a:spLocks noGrp="1"/>
          </p:cNvSpPr>
          <p:nvPr>
            <p:ph type="ftr" sz="quarter" idx="11"/>
          </p:nvPr>
        </p:nvSpPr>
        <p:spPr/>
        <p:txBody>
          <a:bodyPr/>
          <a:lstStyle/>
          <a:p>
            <a:r>
              <a:rPr lang="en-IN" smtClean="0"/>
              <a:t>LUNAR RECONNAISSANCE ORBITER</a:t>
            </a:r>
            <a:endParaRPr lang="en-IN"/>
          </a:p>
        </p:txBody>
      </p:sp>
      <p:sp>
        <p:nvSpPr>
          <p:cNvPr id="7" name="Slide Number Placeholder 6"/>
          <p:cNvSpPr>
            <a:spLocks noGrp="1"/>
          </p:cNvSpPr>
          <p:nvPr>
            <p:ph type="sldNum" sz="quarter" idx="12"/>
          </p:nvPr>
        </p:nvSpPr>
        <p:spPr/>
        <p:txBody>
          <a:bodyPr/>
          <a:lstStyle/>
          <a:p>
            <a:fld id="{FF7A6E76-517D-4697-B436-767D30394FB2}" type="slidenum">
              <a:rPr lang="en-IN" smtClean="0"/>
              <a:t>22</a:t>
            </a:fld>
            <a:endParaRPr lang="en-IN"/>
          </a:p>
        </p:txBody>
      </p:sp>
      <p:sp>
        <p:nvSpPr>
          <p:cNvPr id="9" name="TextBox 8"/>
          <p:cNvSpPr txBox="1"/>
          <p:nvPr/>
        </p:nvSpPr>
        <p:spPr>
          <a:xfrm>
            <a:off x="4969104" y="5861050"/>
            <a:ext cx="6825792" cy="646331"/>
          </a:xfrm>
          <a:prstGeom prst="rect">
            <a:avLst/>
          </a:prstGeom>
          <a:noFill/>
        </p:spPr>
        <p:txBody>
          <a:bodyPr wrap="square" rtlCol="0">
            <a:spAutoFit/>
          </a:bodyPr>
          <a:lstStyle/>
          <a:p>
            <a:r>
              <a:rPr lang="en-US" sz="1200" dirty="0" smtClean="0"/>
              <a:t>This </a:t>
            </a:r>
            <a:r>
              <a:rPr lang="en-US" sz="1200" dirty="0"/>
              <a:t>temperature map of the Moon’s north pole shows chilly </a:t>
            </a:r>
            <a:r>
              <a:rPr lang="en-US" sz="1200" dirty="0" err="1"/>
              <a:t>Hermite</a:t>
            </a:r>
            <a:r>
              <a:rPr lang="en-US" sz="1200" dirty="0"/>
              <a:t> crater, the coldest-measured spot not just on the Moon, but across the entire solar system</a:t>
            </a:r>
            <a:r>
              <a:rPr lang="en-US" sz="1200" dirty="0" smtClean="0"/>
              <a:t>.</a:t>
            </a:r>
          </a:p>
          <a:p>
            <a:r>
              <a:rPr lang="en-US" sz="1200" dirty="0" smtClean="0"/>
              <a:t>Credit</a:t>
            </a:r>
            <a:r>
              <a:rPr lang="en-US" sz="1200" dirty="0"/>
              <a:t>: NASA/GSFC/UCLA</a:t>
            </a:r>
            <a:endParaRPr lang="en-IN" sz="1200" dirty="0"/>
          </a:p>
        </p:txBody>
      </p:sp>
    </p:spTree>
    <p:extLst>
      <p:ext uri="{BB962C8B-B14F-4D97-AF65-F5344CB8AC3E}">
        <p14:creationId xmlns:p14="http://schemas.microsoft.com/office/powerpoint/2010/main" val="402069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bg2">
                    <a:lumMod val="10000"/>
                  </a:schemeClr>
                </a:solidFill>
                <a:latin typeface="Kozuka Gothic Pro H" panose="020B0800000000000000" pitchFamily="34" charset="-128"/>
                <a:ea typeface="Kozuka Gothic Pro H" panose="020B0800000000000000" pitchFamily="34" charset="-128"/>
              </a:rPr>
              <a:t>The first highly accurate 3D Lunar Maps</a:t>
            </a:r>
            <a:r>
              <a:rPr lang="en-US" b="1" dirty="0" smtClean="0"/>
              <a:t/>
            </a:r>
            <a:br>
              <a:rPr lang="en-US" b="1" dirty="0" smtClean="0"/>
            </a:br>
            <a:endParaRPr lang="en-IN" dirty="0"/>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6482" y="1467928"/>
            <a:ext cx="5181600" cy="3488944"/>
          </a:xfrm>
        </p:spPr>
      </p:pic>
      <p:sp>
        <p:nvSpPr>
          <p:cNvPr id="7" name="Content Placeholder 6"/>
          <p:cNvSpPr>
            <a:spLocks noGrp="1"/>
          </p:cNvSpPr>
          <p:nvPr>
            <p:ph sz="half" idx="2"/>
          </p:nvPr>
        </p:nvSpPr>
        <p:spPr/>
        <p:txBody>
          <a:bodyPr>
            <a:normAutofit fontScale="70000" lnSpcReduction="20000"/>
          </a:bodyPr>
          <a:lstStyle/>
          <a:p>
            <a:r>
              <a:rPr lang="en-US" dirty="0"/>
              <a:t>Provided data for the </a:t>
            </a:r>
            <a:r>
              <a:rPr lang="en-US" b="1" dirty="0"/>
              <a:t>highest resolution near-topographical map</a:t>
            </a:r>
            <a:r>
              <a:rPr lang="en-US" dirty="0"/>
              <a:t> of the Moon to date</a:t>
            </a:r>
          </a:p>
          <a:p>
            <a:r>
              <a:rPr lang="en-US" dirty="0"/>
              <a:t>Acquired </a:t>
            </a:r>
            <a:r>
              <a:rPr lang="en-US" b="1" dirty="0"/>
              <a:t>stereo images</a:t>
            </a:r>
            <a:r>
              <a:rPr lang="en-US" dirty="0"/>
              <a:t> of the moon in high resolution (0.5 to 2 meters/pixel)</a:t>
            </a:r>
          </a:p>
          <a:p>
            <a:r>
              <a:rPr lang="en-US" dirty="0"/>
              <a:t>Provided </a:t>
            </a:r>
            <a:r>
              <a:rPr lang="en-US" b="1" dirty="0"/>
              <a:t>3-D views</a:t>
            </a:r>
            <a:r>
              <a:rPr lang="en-US" dirty="0"/>
              <a:t> of the surface </a:t>
            </a:r>
          </a:p>
          <a:p>
            <a:r>
              <a:rPr lang="en-US" dirty="0"/>
              <a:t>High resolution topographic maps are made from those views</a:t>
            </a:r>
          </a:p>
          <a:p>
            <a:r>
              <a:rPr lang="en-US" dirty="0"/>
              <a:t>(LROC NAC) team-  currently developing a processing system to automatically generate anaglyphs from most of these stereo pairs </a:t>
            </a:r>
          </a:p>
          <a:p>
            <a:r>
              <a:rPr lang="en-US" dirty="0"/>
              <a:t>The LROC NAC anaglyphs make lunar features such as craters, volcanic flows, lava tubes and tectonic features jump out in 3-D.</a:t>
            </a:r>
          </a:p>
          <a:p>
            <a:endParaRPr lang="en-IN" dirty="0"/>
          </a:p>
          <a:p>
            <a:endParaRPr lang="en-IN" dirty="0"/>
          </a:p>
        </p:txBody>
      </p:sp>
      <p:sp>
        <p:nvSpPr>
          <p:cNvPr id="4" name="Date Placeholder 3"/>
          <p:cNvSpPr>
            <a:spLocks noGrp="1"/>
          </p:cNvSpPr>
          <p:nvPr>
            <p:ph type="dt" sz="half" idx="10"/>
          </p:nvPr>
        </p:nvSpPr>
        <p:spPr/>
        <p:txBody>
          <a:bodyPr/>
          <a:lstStyle/>
          <a:p>
            <a:fld id="{EBD05475-862A-4DD6-AE6E-3642B8482ABD}" type="datetime1">
              <a:rPr lang="en-IN" smtClean="0"/>
              <a:t>10-11-2019</a:t>
            </a:fld>
            <a:endParaRPr lang="en-IN"/>
          </a:p>
        </p:txBody>
      </p:sp>
      <p:sp>
        <p:nvSpPr>
          <p:cNvPr id="5" name="Footer Placeholder 4"/>
          <p:cNvSpPr>
            <a:spLocks noGrp="1"/>
          </p:cNvSpPr>
          <p:nvPr>
            <p:ph type="ftr" sz="quarter" idx="11"/>
          </p:nvPr>
        </p:nvSpPr>
        <p:spPr/>
        <p:txBody>
          <a:bodyPr/>
          <a:lstStyle/>
          <a:p>
            <a:r>
              <a:rPr lang="en-IN" smtClean="0"/>
              <a:t>LUNAR RECONNAISSANCE ORBITER</a:t>
            </a:r>
            <a:endParaRPr lang="en-IN"/>
          </a:p>
        </p:txBody>
      </p:sp>
      <p:sp>
        <p:nvSpPr>
          <p:cNvPr id="6" name="Slide Number Placeholder 5"/>
          <p:cNvSpPr>
            <a:spLocks noGrp="1"/>
          </p:cNvSpPr>
          <p:nvPr>
            <p:ph type="sldNum" sz="quarter" idx="12"/>
          </p:nvPr>
        </p:nvSpPr>
        <p:spPr/>
        <p:txBody>
          <a:bodyPr/>
          <a:lstStyle/>
          <a:p>
            <a:fld id="{FF7A6E76-517D-4697-B436-767D30394FB2}" type="slidenum">
              <a:rPr lang="en-IN" smtClean="0"/>
              <a:t>23</a:t>
            </a:fld>
            <a:endParaRPr lang="en-IN"/>
          </a:p>
        </p:txBody>
      </p:sp>
      <p:sp>
        <p:nvSpPr>
          <p:cNvPr id="9" name="TextBox 8"/>
          <p:cNvSpPr txBox="1"/>
          <p:nvPr/>
        </p:nvSpPr>
        <p:spPr>
          <a:xfrm>
            <a:off x="349624" y="5145741"/>
            <a:ext cx="5979458" cy="1015663"/>
          </a:xfrm>
          <a:prstGeom prst="rect">
            <a:avLst/>
          </a:prstGeom>
          <a:noFill/>
        </p:spPr>
        <p:txBody>
          <a:bodyPr wrap="square" rtlCol="0">
            <a:spAutoFit/>
          </a:bodyPr>
          <a:lstStyle/>
          <a:p>
            <a:r>
              <a:rPr lang="en-US" sz="1200" dirty="0"/>
              <a:t>This false color image depicts elevation on the Moon, with the red and white areas indicating higher elevations and purple </a:t>
            </a:r>
            <a:r>
              <a:rPr lang="en-US" sz="1200" dirty="0" err="1"/>
              <a:t>indicatingas</a:t>
            </a:r>
            <a:r>
              <a:rPr lang="en-US" sz="1200" dirty="0"/>
              <a:t> lower ones. </a:t>
            </a:r>
            <a:r>
              <a:rPr lang="en-US" sz="1200" dirty="0" smtClean="0"/>
              <a:t>The </a:t>
            </a:r>
            <a:r>
              <a:rPr lang="en-US" sz="1200" dirty="0"/>
              <a:t>data comes from LRO's LOLA instrument, which shoots a laser at the surface of the Moon and measures how long it takes for the light to bounce back. </a:t>
            </a:r>
            <a:endParaRPr lang="en-US" sz="1200" dirty="0" smtClean="0"/>
          </a:p>
          <a:p>
            <a:r>
              <a:rPr lang="en-US" sz="1200" dirty="0" smtClean="0"/>
              <a:t>Credit</a:t>
            </a:r>
            <a:r>
              <a:rPr lang="en-US" sz="1200" dirty="0"/>
              <a:t>: NASA/GSFC/MIT </a:t>
            </a:r>
            <a:endParaRPr lang="en-IN" sz="1200" dirty="0"/>
          </a:p>
        </p:txBody>
      </p:sp>
    </p:spTree>
    <p:extLst>
      <p:ext uri="{BB962C8B-B14F-4D97-AF65-F5344CB8AC3E}">
        <p14:creationId xmlns:p14="http://schemas.microsoft.com/office/powerpoint/2010/main" val="42699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fade">
                                      <p:cBhvr>
                                        <p:cTn id="32" dur="500"/>
                                        <p:tgtEl>
                                          <p:spTgt spid="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fade">
                                      <p:cBhvr>
                                        <p:cTn id="37" dur="500"/>
                                        <p:tgtEl>
                                          <p:spTgt spid="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fade">
                                      <p:cBhvr>
                                        <p:cTn id="42" dur="500"/>
                                        <p:tgtEl>
                                          <p:spTgt spid="7">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5" end="5"/>
                                            </p:txEl>
                                          </p:spTgt>
                                        </p:tgtEl>
                                        <p:attrNameLst>
                                          <p:attrName>style.visibility</p:attrName>
                                        </p:attrNameLst>
                                      </p:cBhvr>
                                      <p:to>
                                        <p:strVal val="visible"/>
                                      </p:to>
                                    </p:set>
                                    <p:animEffect transition="in" filter="fade">
                                      <p:cBhvr>
                                        <p:cTn id="4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653"/>
            <a:ext cx="10515600" cy="1325563"/>
          </a:xfrm>
        </p:spPr>
        <p:txBody>
          <a:bodyPr>
            <a:normAutofit/>
          </a:bodyPr>
          <a:lstStyle/>
          <a:p>
            <a:pPr algn="ctr"/>
            <a:r>
              <a:rPr lang="en-US" b="1" dirty="0" smtClean="0">
                <a:latin typeface="Kozuka Gothic Pro H" panose="020B0800000000000000" pitchFamily="34" charset="-128"/>
                <a:ea typeface="Kozuka Gothic Pro H" panose="020B0800000000000000" pitchFamily="34" charset="-128"/>
              </a:rPr>
              <a:t>Mapping Mineralogy Across the Moon</a:t>
            </a:r>
            <a:endParaRPr lang="en-IN" dirty="0">
              <a:latin typeface="Kozuka Gothic Pro H" panose="020B0800000000000000" pitchFamily="34" charset="-128"/>
              <a:ea typeface="Kozuka Gothic Pro H" panose="020B0800000000000000" pitchFamily="34" charset="-128"/>
            </a:endParaRPr>
          </a:p>
        </p:txBody>
      </p:sp>
      <p:sp>
        <p:nvSpPr>
          <p:cNvPr id="3" name="Content Placeholder 2"/>
          <p:cNvSpPr>
            <a:spLocks noGrp="1"/>
          </p:cNvSpPr>
          <p:nvPr>
            <p:ph idx="1"/>
          </p:nvPr>
        </p:nvSpPr>
        <p:spPr>
          <a:xfrm>
            <a:off x="838200" y="1212977"/>
            <a:ext cx="10515600" cy="4351338"/>
          </a:xfrm>
        </p:spPr>
        <p:txBody>
          <a:bodyPr>
            <a:noAutofit/>
          </a:bodyPr>
          <a:lstStyle/>
          <a:p>
            <a:r>
              <a:rPr lang="en-US" dirty="0" smtClean="0"/>
              <a:t>The crust of the Moon is made up of two main types of rock: </a:t>
            </a:r>
          </a:p>
          <a:p>
            <a:pPr marL="914400" lvl="1" indent="-457200">
              <a:buFont typeface="+mj-lt"/>
              <a:buAutoNum type="arabicPeriod"/>
            </a:pPr>
            <a:r>
              <a:rPr lang="en-US" dirty="0" err="1" smtClean="0"/>
              <a:t>Anorthosite</a:t>
            </a:r>
            <a:r>
              <a:rPr lang="en-US" dirty="0" smtClean="0"/>
              <a:t>: </a:t>
            </a:r>
          </a:p>
          <a:p>
            <a:pPr lvl="2"/>
            <a:r>
              <a:rPr lang="en-US" dirty="0" smtClean="0"/>
              <a:t>light in color</a:t>
            </a:r>
          </a:p>
          <a:p>
            <a:pPr lvl="2"/>
            <a:r>
              <a:rPr lang="en-US" dirty="0" smtClean="0"/>
              <a:t>Made up of a light-colored mineral called plagioclase feldspar. </a:t>
            </a:r>
          </a:p>
          <a:p>
            <a:pPr marL="914400" lvl="1" indent="-457200">
              <a:buFont typeface="+mj-lt"/>
              <a:buAutoNum type="arabicPeriod"/>
            </a:pPr>
            <a:r>
              <a:rPr lang="en-US" dirty="0" smtClean="0"/>
              <a:t>Basalt</a:t>
            </a:r>
          </a:p>
          <a:p>
            <a:pPr lvl="2"/>
            <a:r>
              <a:rPr lang="en-US" dirty="0" smtClean="0"/>
              <a:t>dark in color </a:t>
            </a:r>
          </a:p>
          <a:p>
            <a:pPr lvl="2"/>
            <a:r>
              <a:rPr lang="en-US" dirty="0" smtClean="0"/>
              <a:t>contains the iron-bearing minerals pyroxene, olivine and </a:t>
            </a:r>
            <a:r>
              <a:rPr lang="en-US" dirty="0" err="1" smtClean="0"/>
              <a:t>ilmenite</a:t>
            </a:r>
            <a:r>
              <a:rPr lang="en-US" dirty="0" smtClean="0"/>
              <a:t>, along with volcanic glass. </a:t>
            </a:r>
          </a:p>
          <a:p>
            <a:pPr lvl="1"/>
            <a:r>
              <a:rPr lang="en-US" dirty="0"/>
              <a:t>I</a:t>
            </a:r>
            <a:r>
              <a:rPr lang="en-US" dirty="0" smtClean="0"/>
              <a:t>ron present in these minerals tend to absorb light, making them appear dark. </a:t>
            </a:r>
          </a:p>
          <a:p>
            <a:pPr lvl="1"/>
            <a:r>
              <a:rPr lang="en-US" dirty="0" smtClean="0"/>
              <a:t>Light and dark areas on the Moon are composed of these rock types. </a:t>
            </a:r>
          </a:p>
          <a:p>
            <a:r>
              <a:rPr lang="en-US" dirty="0" smtClean="0"/>
              <a:t>Possibilities Predicted:</a:t>
            </a:r>
          </a:p>
          <a:p>
            <a:pPr lvl="1"/>
            <a:r>
              <a:rPr lang="en-US" dirty="0" smtClean="0"/>
              <a:t>Variations in the chemistry and cooling rate of the magma ocean formed the early lunar crust</a:t>
            </a:r>
          </a:p>
          <a:p>
            <a:pPr lvl="1"/>
            <a:r>
              <a:rPr lang="en-US" dirty="0" smtClean="0"/>
              <a:t>Could be the result of secondary processing of the early lunar crust. </a:t>
            </a:r>
          </a:p>
          <a:p>
            <a:endParaRPr lang="en-IN" dirty="0"/>
          </a:p>
        </p:txBody>
      </p:sp>
      <p:sp>
        <p:nvSpPr>
          <p:cNvPr id="4" name="Date Placeholder 3"/>
          <p:cNvSpPr>
            <a:spLocks noGrp="1"/>
          </p:cNvSpPr>
          <p:nvPr>
            <p:ph type="dt" sz="half" idx="10"/>
          </p:nvPr>
        </p:nvSpPr>
        <p:spPr/>
        <p:txBody>
          <a:bodyPr/>
          <a:lstStyle/>
          <a:p>
            <a:fld id="{546017CD-8FC5-4C4A-B3FD-25CD6F49FEA0}" type="datetime1">
              <a:rPr lang="en-IN" smtClean="0"/>
              <a:t>10-11-2019</a:t>
            </a:fld>
            <a:endParaRPr lang="en-IN"/>
          </a:p>
        </p:txBody>
      </p:sp>
      <p:sp>
        <p:nvSpPr>
          <p:cNvPr id="5" name="Footer Placeholder 4"/>
          <p:cNvSpPr>
            <a:spLocks noGrp="1"/>
          </p:cNvSpPr>
          <p:nvPr>
            <p:ph type="ftr" sz="quarter" idx="11"/>
          </p:nvPr>
        </p:nvSpPr>
        <p:spPr/>
        <p:txBody>
          <a:bodyPr/>
          <a:lstStyle/>
          <a:p>
            <a:r>
              <a:rPr lang="en-IN" smtClean="0"/>
              <a:t>LUNAR RECONNAISSANCE ORBITER</a:t>
            </a:r>
            <a:endParaRPr lang="en-IN"/>
          </a:p>
        </p:txBody>
      </p:sp>
      <p:sp>
        <p:nvSpPr>
          <p:cNvPr id="6" name="Slide Number Placeholder 5"/>
          <p:cNvSpPr>
            <a:spLocks noGrp="1"/>
          </p:cNvSpPr>
          <p:nvPr>
            <p:ph type="sldNum" sz="quarter" idx="12"/>
          </p:nvPr>
        </p:nvSpPr>
        <p:spPr/>
        <p:txBody>
          <a:bodyPr/>
          <a:lstStyle/>
          <a:p>
            <a:fld id="{FF7A6E76-517D-4697-B436-767D30394FB2}" type="slidenum">
              <a:rPr lang="en-IN" smtClean="0"/>
              <a:t>24</a:t>
            </a:fld>
            <a:endParaRPr lang="en-IN"/>
          </a:p>
        </p:txBody>
      </p:sp>
    </p:spTree>
    <p:extLst>
      <p:ext uri="{BB962C8B-B14F-4D97-AF65-F5344CB8AC3E}">
        <p14:creationId xmlns:p14="http://schemas.microsoft.com/office/powerpoint/2010/main" val="412691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solidFill>
                  <a:schemeClr val="bg2">
                    <a:lumMod val="10000"/>
                  </a:schemeClr>
                </a:solidFill>
                <a:latin typeface="Kozuka Gothic Pro H" panose="020B0800000000000000" pitchFamily="34" charset="-128"/>
                <a:ea typeface="Kozuka Gothic Pro H" panose="020B0800000000000000" pitchFamily="34" charset="-128"/>
              </a:rPr>
              <a:t>What has it looked for</a:t>
            </a:r>
            <a:endParaRPr lang="en-IN" dirty="0">
              <a:solidFill>
                <a:schemeClr val="bg2">
                  <a:lumMod val="10000"/>
                </a:schemeClr>
              </a:solidFill>
              <a:latin typeface="Kozuka Gothic Pro H" panose="020B0800000000000000" pitchFamily="34" charset="-128"/>
              <a:ea typeface="Kozuka Gothic Pro H" panose="020B0800000000000000" pitchFamily="34" charset="-128"/>
            </a:endParaRPr>
          </a:p>
        </p:txBody>
      </p:sp>
      <p:sp>
        <p:nvSpPr>
          <p:cNvPr id="3" name="Content Placeholder 2"/>
          <p:cNvSpPr>
            <a:spLocks noGrp="1"/>
          </p:cNvSpPr>
          <p:nvPr>
            <p:ph idx="1"/>
          </p:nvPr>
        </p:nvSpPr>
        <p:spPr/>
        <p:txBody>
          <a:bodyPr>
            <a:normAutofit/>
          </a:bodyPr>
          <a:lstStyle/>
          <a:p>
            <a:r>
              <a:rPr lang="en-US" sz="2000" dirty="0">
                <a:solidFill>
                  <a:schemeClr val="bg2">
                    <a:lumMod val="10000"/>
                  </a:schemeClr>
                </a:solidFill>
              </a:rPr>
              <a:t>Measured the coldest temperatures in the solar system inside the Moon’s permanently shadowed craters</a:t>
            </a:r>
          </a:p>
          <a:p>
            <a:r>
              <a:rPr lang="en-US" sz="2000" dirty="0">
                <a:solidFill>
                  <a:schemeClr val="bg2">
                    <a:lumMod val="10000"/>
                  </a:schemeClr>
                </a:solidFill>
              </a:rPr>
              <a:t>Detected evidence of water ice at the Moon’s south pole</a:t>
            </a:r>
          </a:p>
          <a:p>
            <a:r>
              <a:rPr lang="en-US" sz="2000" dirty="0">
                <a:solidFill>
                  <a:schemeClr val="bg2">
                    <a:lumMod val="10000"/>
                  </a:schemeClr>
                </a:solidFill>
              </a:rPr>
              <a:t>Seen hints of recent geologic activity on the Moon</a:t>
            </a:r>
          </a:p>
          <a:p>
            <a:r>
              <a:rPr lang="en-US" sz="2000" dirty="0">
                <a:solidFill>
                  <a:schemeClr val="bg2">
                    <a:lumMod val="10000"/>
                  </a:schemeClr>
                </a:solidFill>
              </a:rPr>
              <a:t>Found </a:t>
            </a:r>
            <a:r>
              <a:rPr lang="en-US" sz="2000" b="1" dirty="0">
                <a:solidFill>
                  <a:schemeClr val="bg2">
                    <a:lumMod val="10000"/>
                  </a:schemeClr>
                </a:solidFill>
              </a:rPr>
              <a:t>newly-formed craters </a:t>
            </a:r>
            <a:r>
              <a:rPr lang="en-US" sz="2000" dirty="0">
                <a:solidFill>
                  <a:schemeClr val="bg2">
                    <a:lumMod val="10000"/>
                  </a:schemeClr>
                </a:solidFill>
              </a:rPr>
              <a:t>from present-day meteorite impacts</a:t>
            </a:r>
          </a:p>
          <a:p>
            <a:r>
              <a:rPr lang="en-US" sz="2000" dirty="0">
                <a:solidFill>
                  <a:schemeClr val="bg2">
                    <a:lumMod val="10000"/>
                  </a:schemeClr>
                </a:solidFill>
              </a:rPr>
              <a:t>Tested </a:t>
            </a:r>
            <a:r>
              <a:rPr lang="en-US" sz="2000" b="1" dirty="0" smtClean="0">
                <a:solidFill>
                  <a:schemeClr val="bg2">
                    <a:lumMod val="10000"/>
                  </a:schemeClr>
                </a:solidFill>
              </a:rPr>
              <a:t>space borne </a:t>
            </a:r>
            <a:r>
              <a:rPr lang="en-US" sz="2000" b="1" dirty="0">
                <a:solidFill>
                  <a:schemeClr val="bg2">
                    <a:lumMod val="10000"/>
                  </a:schemeClr>
                </a:solidFill>
              </a:rPr>
              <a:t>laser communication</a:t>
            </a:r>
            <a:r>
              <a:rPr lang="en-US" sz="2000" dirty="0">
                <a:solidFill>
                  <a:schemeClr val="bg2">
                    <a:lumMod val="10000"/>
                  </a:schemeClr>
                </a:solidFill>
              </a:rPr>
              <a:t> technology</a:t>
            </a:r>
          </a:p>
          <a:p>
            <a:r>
              <a:rPr lang="en-US" sz="2000" dirty="0">
                <a:solidFill>
                  <a:schemeClr val="bg2">
                    <a:lumMod val="10000"/>
                  </a:schemeClr>
                </a:solidFill>
              </a:rPr>
              <a:t>and much </a:t>
            </a:r>
            <a:r>
              <a:rPr lang="en-US" sz="2000" dirty="0" smtClean="0">
                <a:solidFill>
                  <a:schemeClr val="bg2">
                    <a:lumMod val="10000"/>
                  </a:schemeClr>
                </a:solidFill>
              </a:rPr>
              <a:t>more…..</a:t>
            </a:r>
            <a:endParaRPr lang="en-US" sz="2000" dirty="0">
              <a:solidFill>
                <a:schemeClr val="bg2">
                  <a:lumMod val="10000"/>
                </a:schemeClr>
              </a:solidFill>
            </a:endParaRPr>
          </a:p>
          <a:p>
            <a:endParaRPr lang="en-IN" sz="2000" dirty="0">
              <a:solidFill>
                <a:schemeClr val="bg2">
                  <a:lumMod val="10000"/>
                </a:schemeClr>
              </a:solidFill>
            </a:endParaRPr>
          </a:p>
          <a:p>
            <a:endParaRPr lang="en-IN" sz="2000" dirty="0">
              <a:solidFill>
                <a:schemeClr val="bg2">
                  <a:lumMod val="10000"/>
                </a:schemeClr>
              </a:solidFill>
            </a:endParaRPr>
          </a:p>
          <a:p>
            <a:endParaRPr lang="en-US" sz="2000" dirty="0" smtClean="0">
              <a:solidFill>
                <a:schemeClr val="bg2">
                  <a:lumMod val="10000"/>
                </a:schemeClr>
              </a:solidFill>
            </a:endParaRPr>
          </a:p>
        </p:txBody>
      </p:sp>
      <p:sp>
        <p:nvSpPr>
          <p:cNvPr id="4" name="Date Placeholder 3"/>
          <p:cNvSpPr>
            <a:spLocks noGrp="1"/>
          </p:cNvSpPr>
          <p:nvPr>
            <p:ph type="dt" sz="half" idx="10"/>
          </p:nvPr>
        </p:nvSpPr>
        <p:spPr/>
        <p:txBody>
          <a:bodyPr/>
          <a:lstStyle/>
          <a:p>
            <a:fld id="{5BCCFF18-60DB-4CCF-95DC-5B0C5EB84D03}" type="datetime1">
              <a:rPr lang="en-IN" smtClean="0"/>
              <a:t>10-11-2019</a:t>
            </a:fld>
            <a:endParaRPr lang="en-IN"/>
          </a:p>
        </p:txBody>
      </p:sp>
      <p:sp>
        <p:nvSpPr>
          <p:cNvPr id="5" name="Footer Placeholder 4"/>
          <p:cNvSpPr>
            <a:spLocks noGrp="1"/>
          </p:cNvSpPr>
          <p:nvPr>
            <p:ph type="ftr" sz="quarter" idx="11"/>
          </p:nvPr>
        </p:nvSpPr>
        <p:spPr/>
        <p:txBody>
          <a:bodyPr/>
          <a:lstStyle/>
          <a:p>
            <a:r>
              <a:rPr lang="en-IN" smtClean="0"/>
              <a:t>LUNAR RECONNAISSANCE ORBITER</a:t>
            </a:r>
            <a:endParaRPr lang="en-IN"/>
          </a:p>
        </p:txBody>
      </p:sp>
      <p:sp>
        <p:nvSpPr>
          <p:cNvPr id="6" name="Slide Number Placeholder 5"/>
          <p:cNvSpPr>
            <a:spLocks noGrp="1"/>
          </p:cNvSpPr>
          <p:nvPr>
            <p:ph type="sldNum" sz="quarter" idx="12"/>
          </p:nvPr>
        </p:nvSpPr>
        <p:spPr/>
        <p:txBody>
          <a:bodyPr/>
          <a:lstStyle/>
          <a:p>
            <a:fld id="{FF7A6E76-517D-4697-B436-767D30394FB2}" type="slidenum">
              <a:rPr lang="en-IN" smtClean="0"/>
              <a:t>25</a:t>
            </a:fld>
            <a:endParaRPr lang="en-IN"/>
          </a:p>
        </p:txBody>
      </p:sp>
    </p:spTree>
    <p:extLst>
      <p:ext uri="{BB962C8B-B14F-4D97-AF65-F5344CB8AC3E}">
        <p14:creationId xmlns:p14="http://schemas.microsoft.com/office/powerpoint/2010/main" val="380296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Kozuka Gothic Pro H" panose="020B0800000000000000" pitchFamily="34" charset="-128"/>
                <a:ea typeface="Kozuka Gothic Pro H" panose="020B0800000000000000" pitchFamily="34" charset="-128"/>
              </a:rPr>
              <a:t>Assessment of Features for Landing Sites</a:t>
            </a:r>
            <a:endParaRPr lang="en-IN" sz="3600" dirty="0">
              <a:latin typeface="Kozuka Gothic Pro H" panose="020B0800000000000000" pitchFamily="34" charset="-128"/>
              <a:ea typeface="Kozuka Gothic Pro H" panose="020B0800000000000000" pitchFamily="34" charset="-128"/>
            </a:endParaRPr>
          </a:p>
        </p:txBody>
      </p:sp>
      <p:sp>
        <p:nvSpPr>
          <p:cNvPr id="3" name="Content Placeholder 2"/>
          <p:cNvSpPr>
            <a:spLocks noGrp="1"/>
          </p:cNvSpPr>
          <p:nvPr>
            <p:ph idx="1"/>
          </p:nvPr>
        </p:nvSpPr>
        <p:spPr/>
        <p:txBody>
          <a:bodyPr>
            <a:noAutofit/>
          </a:bodyPr>
          <a:lstStyle/>
          <a:p>
            <a:r>
              <a:rPr lang="en-US" sz="2400" dirty="0"/>
              <a:t>The historic spacecraft </a:t>
            </a:r>
            <a:r>
              <a:rPr lang="en-US" sz="2400" dirty="0" smtClean="0"/>
              <a:t>serves </a:t>
            </a:r>
            <a:r>
              <a:rPr lang="en-US" sz="2400" dirty="0"/>
              <a:t>as </a:t>
            </a:r>
            <a:r>
              <a:rPr lang="en-US" sz="2400" dirty="0" smtClean="0"/>
              <a:t>benchmarks</a:t>
            </a:r>
          </a:p>
          <a:p>
            <a:r>
              <a:rPr lang="en-US" sz="2400" dirty="0" smtClean="0"/>
              <a:t>Each image adds to our knowledge of </a:t>
            </a:r>
          </a:p>
          <a:p>
            <a:pPr lvl="1"/>
            <a:r>
              <a:rPr lang="en-US" sz="2000" dirty="0" smtClean="0"/>
              <a:t>lunar science and engineering</a:t>
            </a:r>
          </a:p>
          <a:p>
            <a:pPr lvl="1"/>
            <a:r>
              <a:rPr lang="en-US" sz="2000" dirty="0" smtClean="0"/>
              <a:t>cartography</a:t>
            </a:r>
          </a:p>
          <a:p>
            <a:pPr lvl="1"/>
            <a:r>
              <a:rPr lang="en-US" sz="2000" dirty="0" smtClean="0"/>
              <a:t>geology</a:t>
            </a:r>
          </a:p>
          <a:p>
            <a:pPr lvl="1"/>
            <a:r>
              <a:rPr lang="en-US" sz="2000" dirty="0" smtClean="0"/>
              <a:t>photometry</a:t>
            </a:r>
          </a:p>
          <a:p>
            <a:r>
              <a:rPr lang="en-US" sz="2400" dirty="0" smtClean="0"/>
              <a:t>Making sure that the lunar cartographic network is accurate is a critical component for planning future lunar missions for both human and robotic exploration of the Moon</a:t>
            </a:r>
          </a:p>
          <a:p>
            <a:r>
              <a:rPr lang="en-US" sz="2400" dirty="0" smtClean="0"/>
              <a:t>When new images arrive and final ephemeris is in hand we can check if the hardware has moved</a:t>
            </a:r>
          </a:p>
          <a:p>
            <a:endParaRPr lang="en-IN" sz="2400" dirty="0"/>
          </a:p>
        </p:txBody>
      </p:sp>
      <p:sp>
        <p:nvSpPr>
          <p:cNvPr id="4" name="Date Placeholder 3"/>
          <p:cNvSpPr>
            <a:spLocks noGrp="1"/>
          </p:cNvSpPr>
          <p:nvPr>
            <p:ph type="dt" sz="half" idx="10"/>
          </p:nvPr>
        </p:nvSpPr>
        <p:spPr/>
        <p:txBody>
          <a:bodyPr/>
          <a:lstStyle/>
          <a:p>
            <a:fld id="{580557EA-FFF6-4410-A28D-E4454D12CDD2}" type="datetime1">
              <a:rPr lang="en-IN" smtClean="0"/>
              <a:t>10-11-2019</a:t>
            </a:fld>
            <a:endParaRPr lang="en-IN"/>
          </a:p>
        </p:txBody>
      </p:sp>
      <p:sp>
        <p:nvSpPr>
          <p:cNvPr id="5" name="Footer Placeholder 4"/>
          <p:cNvSpPr>
            <a:spLocks noGrp="1"/>
          </p:cNvSpPr>
          <p:nvPr>
            <p:ph type="ftr" sz="quarter" idx="11"/>
          </p:nvPr>
        </p:nvSpPr>
        <p:spPr/>
        <p:txBody>
          <a:bodyPr/>
          <a:lstStyle/>
          <a:p>
            <a:r>
              <a:rPr lang="en-IN" smtClean="0"/>
              <a:t>LUNAR RECONNAISSANCE ORBITER</a:t>
            </a:r>
            <a:endParaRPr lang="en-IN"/>
          </a:p>
        </p:txBody>
      </p:sp>
      <p:sp>
        <p:nvSpPr>
          <p:cNvPr id="6" name="Slide Number Placeholder 5"/>
          <p:cNvSpPr>
            <a:spLocks noGrp="1"/>
          </p:cNvSpPr>
          <p:nvPr>
            <p:ph type="sldNum" sz="quarter" idx="12"/>
          </p:nvPr>
        </p:nvSpPr>
        <p:spPr/>
        <p:txBody>
          <a:bodyPr/>
          <a:lstStyle/>
          <a:p>
            <a:fld id="{FF7A6E76-517D-4697-B436-767D30394FB2}" type="slidenum">
              <a:rPr lang="en-IN" smtClean="0"/>
              <a:t>26</a:t>
            </a:fld>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4573" y="1474029"/>
            <a:ext cx="2685657" cy="2685657"/>
          </a:xfrm>
          <a:prstGeom prst="rect">
            <a:avLst/>
          </a:prstGeom>
        </p:spPr>
      </p:pic>
    </p:spTree>
    <p:extLst>
      <p:ext uri="{BB962C8B-B14F-4D97-AF65-F5344CB8AC3E}">
        <p14:creationId xmlns:p14="http://schemas.microsoft.com/office/powerpoint/2010/main" val="184323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solidFill>
                  <a:schemeClr val="bg2">
                    <a:lumMod val="10000"/>
                  </a:schemeClr>
                </a:solidFill>
                <a:latin typeface="Kozuka Gothic Pro H" panose="020B0800000000000000" pitchFamily="34" charset="-128"/>
                <a:ea typeface="Kozuka Gothic Pro H" panose="020B0800000000000000" pitchFamily="34" charset="-128"/>
              </a:rPr>
              <a:t>Searching for Polar </a:t>
            </a:r>
            <a:r>
              <a:rPr lang="en-US" sz="4000" dirty="0" smtClean="0">
                <a:solidFill>
                  <a:schemeClr val="bg2">
                    <a:lumMod val="10000"/>
                  </a:schemeClr>
                </a:solidFill>
                <a:latin typeface="Kozuka Gothic Pro H" panose="020B0800000000000000" pitchFamily="34" charset="-128"/>
                <a:ea typeface="Kozuka Gothic Pro H" panose="020B0800000000000000" pitchFamily="34" charset="-128"/>
              </a:rPr>
              <a:t>Volatiles</a:t>
            </a:r>
            <a:endParaRPr lang="en-IN" sz="3200" dirty="0"/>
          </a:p>
        </p:txBody>
      </p:sp>
      <p:sp>
        <p:nvSpPr>
          <p:cNvPr id="3" name="Content Placeholder 2"/>
          <p:cNvSpPr>
            <a:spLocks noGrp="1"/>
          </p:cNvSpPr>
          <p:nvPr>
            <p:ph idx="1"/>
          </p:nvPr>
        </p:nvSpPr>
        <p:spPr/>
        <p:txBody>
          <a:bodyPr>
            <a:noAutofit/>
          </a:bodyPr>
          <a:lstStyle/>
          <a:p>
            <a:r>
              <a:rPr lang="en-US" sz="2000" dirty="0" smtClean="0"/>
              <a:t>Particularly focuses on the moon's poles to search for water or ice that could exist in permanently shadowed craters</a:t>
            </a:r>
          </a:p>
          <a:p>
            <a:r>
              <a:rPr lang="en-US" sz="2000" dirty="0" smtClean="0"/>
              <a:t>Discovering water on the moon would be like finding a gold mine</a:t>
            </a:r>
          </a:p>
          <a:p>
            <a:r>
              <a:rPr lang="en-US" sz="2000" dirty="0" smtClean="0"/>
              <a:t>In fact, scientists have discovered evidence for water or hydrogen, a component of water, in special places on the moon</a:t>
            </a:r>
          </a:p>
          <a:p>
            <a:r>
              <a:rPr lang="en-US" sz="2000" dirty="0" smtClean="0"/>
              <a:t>Since the moon is not tilted much from its rotation axis, the depths of certain craters in the lunar poles may not have seen the sun for billions of years</a:t>
            </a:r>
          </a:p>
          <a:p>
            <a:endParaRPr lang="en-IN" sz="2000" dirty="0"/>
          </a:p>
        </p:txBody>
      </p:sp>
      <p:sp>
        <p:nvSpPr>
          <p:cNvPr id="4" name="Date Placeholder 3"/>
          <p:cNvSpPr>
            <a:spLocks noGrp="1"/>
          </p:cNvSpPr>
          <p:nvPr>
            <p:ph type="dt" sz="half" idx="10"/>
          </p:nvPr>
        </p:nvSpPr>
        <p:spPr/>
        <p:txBody>
          <a:bodyPr/>
          <a:lstStyle/>
          <a:p>
            <a:fld id="{81966A38-FE89-49A5-95E3-0CA958AC581D}" type="datetime1">
              <a:rPr lang="en-IN" smtClean="0"/>
              <a:t>10-11-2019</a:t>
            </a:fld>
            <a:endParaRPr lang="en-IN"/>
          </a:p>
        </p:txBody>
      </p:sp>
      <p:sp>
        <p:nvSpPr>
          <p:cNvPr id="5" name="Footer Placeholder 4"/>
          <p:cNvSpPr>
            <a:spLocks noGrp="1"/>
          </p:cNvSpPr>
          <p:nvPr>
            <p:ph type="ftr" sz="quarter" idx="11"/>
          </p:nvPr>
        </p:nvSpPr>
        <p:spPr/>
        <p:txBody>
          <a:bodyPr/>
          <a:lstStyle/>
          <a:p>
            <a:r>
              <a:rPr lang="en-IN" smtClean="0"/>
              <a:t>LUNAR RECONNAISSANCE ORBITER</a:t>
            </a:r>
            <a:endParaRPr lang="en-IN"/>
          </a:p>
        </p:txBody>
      </p:sp>
      <p:sp>
        <p:nvSpPr>
          <p:cNvPr id="6" name="Slide Number Placeholder 5"/>
          <p:cNvSpPr>
            <a:spLocks noGrp="1"/>
          </p:cNvSpPr>
          <p:nvPr>
            <p:ph type="sldNum" sz="quarter" idx="12"/>
          </p:nvPr>
        </p:nvSpPr>
        <p:spPr/>
        <p:txBody>
          <a:bodyPr/>
          <a:lstStyle/>
          <a:p>
            <a:fld id="{FF7A6E76-517D-4697-B436-767D30394FB2}" type="slidenum">
              <a:rPr lang="en-IN" smtClean="0"/>
              <a:t>27</a:t>
            </a:fld>
            <a:endParaRPr lang="en-IN"/>
          </a:p>
        </p:txBody>
      </p:sp>
    </p:spTree>
    <p:extLst>
      <p:ext uri="{BB962C8B-B14F-4D97-AF65-F5344CB8AC3E}">
        <p14:creationId xmlns:p14="http://schemas.microsoft.com/office/powerpoint/2010/main" val="287381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dirty="0" smtClean="0">
                <a:latin typeface="Kozuka Gothic Pro H" panose="020B0800000000000000" pitchFamily="34" charset="-128"/>
                <a:ea typeface="Kozuka Gothic Pro H" panose="020B0800000000000000" pitchFamily="34" charset="-128"/>
              </a:rPr>
              <a:t>What’s so special?</a:t>
            </a:r>
            <a:endParaRPr lang="en-IN" sz="3600" dirty="0">
              <a:latin typeface="Kozuka Gothic Pro H" panose="020B0800000000000000" pitchFamily="34" charset="-128"/>
              <a:ea typeface="Kozuka Gothic Pro H" panose="020B0800000000000000" pitchFamily="34" charset="-128"/>
            </a:endParaRPr>
          </a:p>
        </p:txBody>
      </p:sp>
      <p:sp>
        <p:nvSpPr>
          <p:cNvPr id="3" name="Content Placeholder 2"/>
          <p:cNvSpPr>
            <a:spLocks noGrp="1"/>
          </p:cNvSpPr>
          <p:nvPr>
            <p:ph idx="1"/>
          </p:nvPr>
        </p:nvSpPr>
        <p:spPr/>
        <p:txBody>
          <a:bodyPr>
            <a:normAutofit/>
          </a:bodyPr>
          <a:lstStyle/>
          <a:p>
            <a:r>
              <a:rPr lang="en-US" sz="2000" dirty="0"/>
              <a:t>Previous crater counts had relied on less uniform </a:t>
            </a:r>
            <a:r>
              <a:rPr lang="en-US" sz="2000" dirty="0" smtClean="0"/>
              <a:t>data</a:t>
            </a:r>
          </a:p>
          <a:p>
            <a:r>
              <a:rPr lang="en-US" sz="2000" dirty="0" smtClean="0"/>
              <a:t>Collections </a:t>
            </a:r>
            <a:r>
              <a:rPr lang="en-US" sz="2000" dirty="0"/>
              <a:t>of photographs taken at different lighting angles that changed the craters' shadow </a:t>
            </a:r>
            <a:r>
              <a:rPr lang="en-US" sz="2000" dirty="0" smtClean="0"/>
              <a:t>profiles</a:t>
            </a:r>
          </a:p>
          <a:p>
            <a:r>
              <a:rPr lang="en-US" sz="2000" dirty="0"/>
              <a:t>Carried out the first demonstration of laser communication with a lunar </a:t>
            </a:r>
            <a:r>
              <a:rPr lang="en-US" sz="2000" dirty="0" smtClean="0"/>
              <a:t>satellite</a:t>
            </a:r>
          </a:p>
          <a:p>
            <a:r>
              <a:rPr lang="en-US" sz="2000" dirty="0" smtClean="0"/>
              <a:t>It's </a:t>
            </a:r>
            <a:r>
              <a:rPr lang="en-US" sz="2000" dirty="0"/>
              <a:t>the first time a homogeneous data set of the entire moon, front and back, has been examined from the point of view of crater </a:t>
            </a:r>
            <a:r>
              <a:rPr lang="en-US" sz="2000" dirty="0" smtClean="0"/>
              <a:t>distribution</a:t>
            </a:r>
          </a:p>
        </p:txBody>
      </p:sp>
      <p:sp>
        <p:nvSpPr>
          <p:cNvPr id="4" name="Date Placeholder 3"/>
          <p:cNvSpPr>
            <a:spLocks noGrp="1"/>
          </p:cNvSpPr>
          <p:nvPr>
            <p:ph type="dt" sz="half" idx="10"/>
          </p:nvPr>
        </p:nvSpPr>
        <p:spPr/>
        <p:txBody>
          <a:bodyPr/>
          <a:lstStyle/>
          <a:p>
            <a:fld id="{6FF5F1E6-38D1-40CF-9FC3-D5127DC32340}" type="datetime1">
              <a:rPr lang="en-IN" smtClean="0"/>
              <a:t>10-11-2019</a:t>
            </a:fld>
            <a:endParaRPr lang="en-IN"/>
          </a:p>
        </p:txBody>
      </p:sp>
      <p:sp>
        <p:nvSpPr>
          <p:cNvPr id="5" name="Footer Placeholder 4"/>
          <p:cNvSpPr>
            <a:spLocks noGrp="1"/>
          </p:cNvSpPr>
          <p:nvPr>
            <p:ph type="ftr" sz="quarter" idx="11"/>
          </p:nvPr>
        </p:nvSpPr>
        <p:spPr/>
        <p:txBody>
          <a:bodyPr/>
          <a:lstStyle/>
          <a:p>
            <a:r>
              <a:rPr lang="en-IN" smtClean="0"/>
              <a:t>LUNAR RECONNAISSANCE ORBITER</a:t>
            </a:r>
            <a:endParaRPr lang="en-IN"/>
          </a:p>
        </p:txBody>
      </p:sp>
      <p:sp>
        <p:nvSpPr>
          <p:cNvPr id="6" name="Slide Number Placeholder 5"/>
          <p:cNvSpPr>
            <a:spLocks noGrp="1"/>
          </p:cNvSpPr>
          <p:nvPr>
            <p:ph type="sldNum" sz="quarter" idx="12"/>
          </p:nvPr>
        </p:nvSpPr>
        <p:spPr/>
        <p:txBody>
          <a:bodyPr/>
          <a:lstStyle/>
          <a:p>
            <a:fld id="{FF7A6E76-517D-4697-B436-767D30394FB2}" type="slidenum">
              <a:rPr lang="en-IN" smtClean="0"/>
              <a:t>28</a:t>
            </a:fld>
            <a:endParaRPr lang="en-IN"/>
          </a:p>
        </p:txBody>
      </p:sp>
    </p:spTree>
    <p:extLst>
      <p:ext uri="{BB962C8B-B14F-4D97-AF65-F5344CB8AC3E}">
        <p14:creationId xmlns:p14="http://schemas.microsoft.com/office/powerpoint/2010/main" val="257964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5B5224A-9C32-407C-8388-6389D1F49810}" type="datetime1">
              <a:rPr lang="en-IN" smtClean="0"/>
              <a:t>10-11-2019</a:t>
            </a:fld>
            <a:endParaRPr lang="en-IN"/>
          </a:p>
        </p:txBody>
      </p:sp>
      <p:sp>
        <p:nvSpPr>
          <p:cNvPr id="5" name="Footer Placeholder 4"/>
          <p:cNvSpPr>
            <a:spLocks noGrp="1"/>
          </p:cNvSpPr>
          <p:nvPr>
            <p:ph type="ftr" sz="quarter" idx="11"/>
          </p:nvPr>
        </p:nvSpPr>
        <p:spPr/>
        <p:txBody>
          <a:bodyPr/>
          <a:lstStyle/>
          <a:p>
            <a:r>
              <a:rPr lang="en-IN" smtClean="0"/>
              <a:t>LUNAR RECONNAISSANCE ORBITER</a:t>
            </a:r>
            <a:endParaRPr lang="en-IN"/>
          </a:p>
        </p:txBody>
      </p:sp>
      <p:sp>
        <p:nvSpPr>
          <p:cNvPr id="6" name="Slide Number Placeholder 5"/>
          <p:cNvSpPr>
            <a:spLocks noGrp="1"/>
          </p:cNvSpPr>
          <p:nvPr>
            <p:ph type="sldNum" sz="quarter" idx="12"/>
          </p:nvPr>
        </p:nvSpPr>
        <p:spPr/>
        <p:txBody>
          <a:bodyPr/>
          <a:lstStyle/>
          <a:p>
            <a:fld id="{FF7A6E76-517D-4697-B436-767D30394FB2}" type="slidenum">
              <a:rPr lang="en-IN" smtClean="0"/>
              <a:t>29</a:t>
            </a:fld>
            <a:endParaRPr lang="en-IN"/>
          </a:p>
        </p:txBody>
      </p:sp>
      <p:sp>
        <p:nvSpPr>
          <p:cNvPr id="10" name="Rectangle 9"/>
          <p:cNvSpPr/>
          <p:nvPr/>
        </p:nvSpPr>
        <p:spPr>
          <a:xfrm>
            <a:off x="3247644" y="4718304"/>
            <a:ext cx="5696712" cy="1477328"/>
          </a:xfrm>
          <a:prstGeom prst="rect">
            <a:avLst/>
          </a:prstGeom>
        </p:spPr>
        <p:txBody>
          <a:bodyPr wrap="square">
            <a:spAutoFit/>
          </a:bodyPr>
          <a:lstStyle/>
          <a:p>
            <a:r>
              <a:rPr lang="en-US" b="1" dirty="0" smtClean="0">
                <a:solidFill>
                  <a:schemeClr val="bg2">
                    <a:lumMod val="50000"/>
                  </a:schemeClr>
                </a:solidFill>
              </a:rPr>
              <a:t>"Before LRO, we actually knew the shape of Mars better than we knew the shape of the moon, our nearest neighbor. Because of LRO, we now have detailed maps of both the near side and far side of the moon." </a:t>
            </a:r>
          </a:p>
          <a:p>
            <a:pPr algn="r"/>
            <a:r>
              <a:rPr lang="en-US" dirty="0" smtClean="0">
                <a:solidFill>
                  <a:schemeClr val="bg2">
                    <a:lumMod val="75000"/>
                  </a:schemeClr>
                </a:solidFill>
                <a:effectLst/>
              </a:rPr>
              <a:t>- John Keller, LRO Project Scientist</a:t>
            </a:r>
            <a:endParaRPr lang="en-US" dirty="0">
              <a:solidFill>
                <a:schemeClr val="bg2">
                  <a:lumMod val="75000"/>
                </a:schemeClr>
              </a:solidFill>
              <a:effectLst/>
            </a:endParaRPr>
          </a:p>
        </p:txBody>
      </p:sp>
      <p:sp>
        <p:nvSpPr>
          <p:cNvPr id="2" name="TextBox 1"/>
          <p:cNvSpPr txBox="1"/>
          <p:nvPr/>
        </p:nvSpPr>
        <p:spPr>
          <a:xfrm>
            <a:off x="2593848" y="1298448"/>
            <a:ext cx="7040880" cy="1107996"/>
          </a:xfrm>
          <a:prstGeom prst="rect">
            <a:avLst/>
          </a:prstGeom>
          <a:noFill/>
          <a:effectLst>
            <a:reflection blurRad="6350" stA="50000" endA="300" endPos="90000" dir="5400000" sy="-100000" algn="bl" rotWithShape="0"/>
          </a:effectLst>
        </p:spPr>
        <p:txBody>
          <a:bodyPr wrap="square" rtlCol="0">
            <a:spAutoFit/>
          </a:bodyPr>
          <a:lstStyle/>
          <a:p>
            <a:r>
              <a:rPr lang="en-IN" sz="6600" b="1" dirty="0" smtClean="0">
                <a:ln w="6600">
                  <a:solidFill>
                    <a:schemeClr val="accent2"/>
                  </a:solidFill>
                  <a:prstDash val="solid"/>
                </a:ln>
                <a:solidFill>
                  <a:schemeClr val="accent1">
                    <a:lumMod val="50000"/>
                  </a:schemeClr>
                </a:solidFill>
                <a:effectLst>
                  <a:outerShdw dist="38100" dir="2700000" algn="tl" rotWithShape="0">
                    <a:schemeClr val="accent2"/>
                  </a:outerShdw>
                </a:effectLst>
                <a:latin typeface="Lithos Pro Regular" panose="04020505030E02020A04" pitchFamily="82" charset="0"/>
              </a:rPr>
              <a:t>THANK YOU!</a:t>
            </a:r>
            <a:endParaRPr lang="en-IN" sz="6600" b="1" dirty="0">
              <a:ln w="6600">
                <a:solidFill>
                  <a:schemeClr val="accent2"/>
                </a:solidFill>
                <a:prstDash val="solid"/>
              </a:ln>
              <a:solidFill>
                <a:schemeClr val="accent1">
                  <a:lumMod val="50000"/>
                </a:schemeClr>
              </a:solidFill>
              <a:effectLst>
                <a:outerShdw dist="38100" dir="2700000" algn="tl" rotWithShape="0">
                  <a:schemeClr val="accent2"/>
                </a:outerShdw>
              </a:effectLst>
              <a:latin typeface="Lithos Pro Regular" panose="04020505030E02020A04" pitchFamily="82" charset="0"/>
            </a:endParaRPr>
          </a:p>
        </p:txBody>
      </p:sp>
    </p:spTree>
    <p:extLst>
      <p:ext uri="{BB962C8B-B14F-4D97-AF65-F5344CB8AC3E}">
        <p14:creationId xmlns:p14="http://schemas.microsoft.com/office/powerpoint/2010/main" val="132502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773334"/>
          </a:xfrm>
        </p:spPr>
      </p:pic>
      <p:sp>
        <p:nvSpPr>
          <p:cNvPr id="4" name="Date Placeholder 3"/>
          <p:cNvSpPr>
            <a:spLocks noGrp="1"/>
          </p:cNvSpPr>
          <p:nvPr>
            <p:ph type="dt" sz="half" idx="10"/>
          </p:nvPr>
        </p:nvSpPr>
        <p:spPr/>
        <p:txBody>
          <a:bodyPr/>
          <a:lstStyle/>
          <a:p>
            <a:fld id="{6FF5F1E6-38D1-40CF-9FC3-D5127DC32340}" type="datetime1">
              <a:rPr lang="en-IN" smtClean="0"/>
              <a:t>10-11-2019</a:t>
            </a:fld>
            <a:endParaRPr lang="en-IN"/>
          </a:p>
        </p:txBody>
      </p:sp>
      <p:sp>
        <p:nvSpPr>
          <p:cNvPr id="5" name="Footer Placeholder 4"/>
          <p:cNvSpPr>
            <a:spLocks noGrp="1"/>
          </p:cNvSpPr>
          <p:nvPr>
            <p:ph type="ftr" sz="quarter" idx="11"/>
          </p:nvPr>
        </p:nvSpPr>
        <p:spPr/>
        <p:txBody>
          <a:bodyPr/>
          <a:lstStyle/>
          <a:p>
            <a:r>
              <a:rPr lang="en-IN" smtClean="0"/>
              <a:t>LUNAR RECONNAISSANCE ORBITER</a:t>
            </a:r>
            <a:endParaRPr lang="en-IN"/>
          </a:p>
        </p:txBody>
      </p:sp>
      <p:sp>
        <p:nvSpPr>
          <p:cNvPr id="6" name="Slide Number Placeholder 5"/>
          <p:cNvSpPr>
            <a:spLocks noGrp="1"/>
          </p:cNvSpPr>
          <p:nvPr>
            <p:ph type="sldNum" sz="quarter" idx="12"/>
          </p:nvPr>
        </p:nvSpPr>
        <p:spPr/>
        <p:txBody>
          <a:bodyPr/>
          <a:lstStyle/>
          <a:p>
            <a:fld id="{FF7A6E76-517D-4697-B436-767D30394FB2}" type="slidenum">
              <a:rPr lang="en-IN" smtClean="0"/>
              <a:t>3</a:t>
            </a:fld>
            <a:endParaRPr lang="en-IN"/>
          </a:p>
        </p:txBody>
      </p:sp>
    </p:spTree>
    <p:extLst>
      <p:ext uri="{BB962C8B-B14F-4D97-AF65-F5344CB8AC3E}">
        <p14:creationId xmlns:p14="http://schemas.microsoft.com/office/powerpoint/2010/main" val="94297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51397841_407424656741748_3067060395458953216_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43188" y="0"/>
            <a:ext cx="6853237" cy="6853238"/>
          </a:xfrm>
        </p:spPr>
      </p:pic>
      <p:sp>
        <p:nvSpPr>
          <p:cNvPr id="4" name="Date Placeholder 3"/>
          <p:cNvSpPr>
            <a:spLocks noGrp="1"/>
          </p:cNvSpPr>
          <p:nvPr>
            <p:ph type="dt" sz="half" idx="10"/>
          </p:nvPr>
        </p:nvSpPr>
        <p:spPr/>
        <p:txBody>
          <a:bodyPr/>
          <a:lstStyle/>
          <a:p>
            <a:fld id="{6FF5F1E6-38D1-40CF-9FC3-D5127DC32340}" type="datetime1">
              <a:rPr lang="en-IN" smtClean="0"/>
              <a:t>10-11-2019</a:t>
            </a:fld>
            <a:endParaRPr lang="en-IN"/>
          </a:p>
        </p:txBody>
      </p:sp>
      <p:sp>
        <p:nvSpPr>
          <p:cNvPr id="5" name="Footer Placeholder 4"/>
          <p:cNvSpPr>
            <a:spLocks noGrp="1"/>
          </p:cNvSpPr>
          <p:nvPr>
            <p:ph type="ftr" sz="quarter" idx="11"/>
          </p:nvPr>
        </p:nvSpPr>
        <p:spPr/>
        <p:txBody>
          <a:bodyPr/>
          <a:lstStyle/>
          <a:p>
            <a:r>
              <a:rPr lang="en-IN" smtClean="0"/>
              <a:t>LUNAR RECONNAISSANCE ORBITER</a:t>
            </a:r>
            <a:endParaRPr lang="en-IN"/>
          </a:p>
        </p:txBody>
      </p:sp>
      <p:sp>
        <p:nvSpPr>
          <p:cNvPr id="6" name="Slide Number Placeholder 5"/>
          <p:cNvSpPr>
            <a:spLocks noGrp="1"/>
          </p:cNvSpPr>
          <p:nvPr>
            <p:ph type="sldNum" sz="quarter" idx="12"/>
          </p:nvPr>
        </p:nvSpPr>
        <p:spPr/>
        <p:txBody>
          <a:bodyPr/>
          <a:lstStyle/>
          <a:p>
            <a:fld id="{FF7A6E76-517D-4697-B436-767D30394FB2}" type="slidenum">
              <a:rPr lang="en-IN" smtClean="0"/>
              <a:t>4</a:t>
            </a:fld>
            <a:endParaRPr lang="en-IN"/>
          </a:p>
        </p:txBody>
      </p:sp>
    </p:spTree>
    <p:extLst>
      <p:ext uri="{BB962C8B-B14F-4D97-AF65-F5344CB8AC3E}">
        <p14:creationId xmlns:p14="http://schemas.microsoft.com/office/powerpoint/2010/main" val="37518531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solidFill>
                  <a:schemeClr val="tx2">
                    <a:lumMod val="75000"/>
                  </a:schemeClr>
                </a:solidFill>
                <a:latin typeface="Kozuka Gothic Pro H" panose="020B0800000000000000" pitchFamily="34" charset="-128"/>
                <a:ea typeface="Kozuka Gothic Pro H" panose="020B0800000000000000" pitchFamily="34" charset="-128"/>
              </a:rPr>
              <a:t>Objectives</a:t>
            </a:r>
            <a:endParaRPr lang="en-IN" dirty="0">
              <a:solidFill>
                <a:schemeClr val="tx2">
                  <a:lumMod val="75000"/>
                </a:schemeClr>
              </a:solidFill>
              <a:latin typeface="Kozuka Gothic Pro H" panose="020B0800000000000000" pitchFamily="34" charset="-128"/>
              <a:ea typeface="Kozuka Gothic Pro H" panose="020B0800000000000000" pitchFamily="34" charset="-128"/>
            </a:endParaRPr>
          </a:p>
        </p:txBody>
      </p:sp>
      <p:sp>
        <p:nvSpPr>
          <p:cNvPr id="3" name="Content Placeholder 2"/>
          <p:cNvSpPr>
            <a:spLocks noGrp="1"/>
          </p:cNvSpPr>
          <p:nvPr>
            <p:ph idx="1"/>
          </p:nvPr>
        </p:nvSpPr>
        <p:spPr>
          <a:xfrm>
            <a:off x="951488" y="1332011"/>
            <a:ext cx="10515600" cy="4351338"/>
          </a:xfrm>
        </p:spPr>
        <p:txBody>
          <a:bodyPr>
            <a:normAutofit fontScale="92500" lnSpcReduction="20000"/>
          </a:bodyPr>
          <a:lstStyle/>
          <a:p>
            <a:r>
              <a:rPr lang="en-US" dirty="0" smtClean="0"/>
              <a:t>To Characterize:</a:t>
            </a:r>
            <a:endParaRPr lang="en-US" dirty="0"/>
          </a:p>
          <a:p>
            <a:pPr lvl="1"/>
            <a:r>
              <a:rPr lang="en-US" dirty="0" smtClean="0"/>
              <a:t>The </a:t>
            </a:r>
            <a:r>
              <a:rPr lang="en-US" dirty="0"/>
              <a:t>global lunar radiation environment</a:t>
            </a:r>
          </a:p>
          <a:p>
            <a:pPr lvl="1"/>
            <a:r>
              <a:rPr lang="en-US" dirty="0" smtClean="0"/>
              <a:t>Its </a:t>
            </a:r>
            <a:r>
              <a:rPr lang="en-US" dirty="0"/>
              <a:t>biological impacts and potential mitigation</a:t>
            </a:r>
          </a:p>
          <a:p>
            <a:pPr lvl="1"/>
            <a:r>
              <a:rPr lang="en-US" dirty="0" smtClean="0"/>
              <a:t>Investigation </a:t>
            </a:r>
            <a:r>
              <a:rPr lang="en-US" dirty="0"/>
              <a:t>of shielding </a:t>
            </a:r>
            <a:r>
              <a:rPr lang="en-US" dirty="0" smtClean="0"/>
              <a:t>capabilities</a:t>
            </a:r>
          </a:p>
          <a:p>
            <a:pPr lvl="1"/>
            <a:r>
              <a:rPr lang="en-US" dirty="0" smtClean="0"/>
              <a:t>Validation </a:t>
            </a:r>
            <a:r>
              <a:rPr lang="en-US" dirty="0"/>
              <a:t>of other deep-space radiation mitigation strategies involving </a:t>
            </a:r>
            <a:r>
              <a:rPr lang="en-US" dirty="0" smtClean="0"/>
              <a:t>materials</a:t>
            </a:r>
          </a:p>
          <a:p>
            <a:r>
              <a:rPr lang="en-US" dirty="0" smtClean="0"/>
              <a:t>Develop </a:t>
            </a:r>
            <a:r>
              <a:rPr lang="en-US" dirty="0"/>
              <a:t>a </a:t>
            </a:r>
            <a:r>
              <a:rPr lang="en-US" dirty="0" smtClean="0"/>
              <a:t>high- resolutional, 3-D </a:t>
            </a:r>
            <a:r>
              <a:rPr lang="en-US" dirty="0"/>
              <a:t>map of the Moon's surface </a:t>
            </a:r>
            <a:endParaRPr lang="en-US" dirty="0" smtClean="0"/>
          </a:p>
          <a:p>
            <a:r>
              <a:rPr lang="en-US" dirty="0" smtClean="0"/>
              <a:t>Provide topography necessary for future landing sites</a:t>
            </a:r>
          </a:p>
          <a:p>
            <a:r>
              <a:rPr lang="en-US" dirty="0" smtClean="0"/>
              <a:t>Detailed assessments of the Moon’s polar regions</a:t>
            </a:r>
          </a:p>
          <a:p>
            <a:r>
              <a:rPr lang="en-US" dirty="0" smtClean="0"/>
              <a:t>High spatial resolution assessment of surface addressing:</a:t>
            </a:r>
          </a:p>
          <a:p>
            <a:pPr lvl="1"/>
            <a:r>
              <a:rPr lang="en-US" dirty="0" smtClean="0"/>
              <a:t>Elemental composition</a:t>
            </a:r>
          </a:p>
          <a:p>
            <a:pPr lvl="1"/>
            <a:r>
              <a:rPr lang="en-US" dirty="0" smtClean="0"/>
              <a:t>Mineralogy</a:t>
            </a:r>
          </a:p>
          <a:p>
            <a:pPr lvl="1"/>
            <a:r>
              <a:rPr lang="en-US" dirty="0" smtClean="0"/>
              <a:t>Regolith characteristics</a:t>
            </a:r>
          </a:p>
        </p:txBody>
      </p:sp>
      <p:sp>
        <p:nvSpPr>
          <p:cNvPr id="4" name="Date Placeholder 3"/>
          <p:cNvSpPr>
            <a:spLocks noGrp="1"/>
          </p:cNvSpPr>
          <p:nvPr>
            <p:ph type="dt" sz="half" idx="10"/>
          </p:nvPr>
        </p:nvSpPr>
        <p:spPr/>
        <p:txBody>
          <a:bodyPr/>
          <a:lstStyle/>
          <a:p>
            <a:fld id="{BE80844A-6B51-441D-992D-D928A983DDB2}" type="datetime1">
              <a:rPr lang="en-IN" smtClean="0"/>
              <a:t>10-11-2019</a:t>
            </a:fld>
            <a:endParaRPr lang="en-IN"/>
          </a:p>
        </p:txBody>
      </p:sp>
      <p:sp>
        <p:nvSpPr>
          <p:cNvPr id="5" name="Footer Placeholder 4"/>
          <p:cNvSpPr>
            <a:spLocks noGrp="1"/>
          </p:cNvSpPr>
          <p:nvPr>
            <p:ph type="ftr" sz="quarter" idx="11"/>
          </p:nvPr>
        </p:nvSpPr>
        <p:spPr>
          <a:xfrm>
            <a:off x="4038600" y="6594094"/>
            <a:ext cx="4114800" cy="365125"/>
          </a:xfrm>
        </p:spPr>
        <p:txBody>
          <a:bodyPr/>
          <a:lstStyle/>
          <a:p>
            <a:r>
              <a:rPr lang="en-IN" dirty="0" smtClean="0"/>
              <a:t>LUNAR RECONNAISSANCE ORBITER</a:t>
            </a:r>
            <a:endParaRPr lang="en-IN" dirty="0"/>
          </a:p>
        </p:txBody>
      </p:sp>
      <p:sp>
        <p:nvSpPr>
          <p:cNvPr id="6" name="Slide Number Placeholder 5"/>
          <p:cNvSpPr>
            <a:spLocks noGrp="1"/>
          </p:cNvSpPr>
          <p:nvPr>
            <p:ph type="sldNum" sz="quarter" idx="12"/>
          </p:nvPr>
        </p:nvSpPr>
        <p:spPr/>
        <p:txBody>
          <a:bodyPr/>
          <a:lstStyle/>
          <a:p>
            <a:fld id="{FF7A6E76-517D-4697-B436-767D30394FB2}" type="slidenum">
              <a:rPr lang="en-IN" smtClean="0"/>
              <a:t>5</a:t>
            </a:fld>
            <a:endParaRPr lang="en-IN"/>
          </a:p>
        </p:txBody>
      </p:sp>
    </p:spTree>
    <p:extLst>
      <p:ext uri="{BB962C8B-B14F-4D97-AF65-F5344CB8AC3E}">
        <p14:creationId xmlns:p14="http://schemas.microsoft.com/office/powerpoint/2010/main" val="325159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Effect transition="in" filter="fade">
                                      <p:cBhvr>
                                        <p:cTn id="5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solidFill>
                  <a:schemeClr val="tx2">
                    <a:lumMod val="75000"/>
                  </a:schemeClr>
                </a:solidFill>
                <a:latin typeface="Kozuka Gothic Pro H" panose="020B0800000000000000" pitchFamily="34" charset="-128"/>
                <a:ea typeface="Kozuka Gothic Pro H" panose="020B0800000000000000" pitchFamily="34" charset="-128"/>
              </a:rPr>
              <a:t>LRO Space craft Instruments</a:t>
            </a:r>
          </a:p>
        </p:txBody>
      </p:sp>
      <p:sp>
        <p:nvSpPr>
          <p:cNvPr id="4" name="Date Placeholder 3"/>
          <p:cNvSpPr>
            <a:spLocks noGrp="1"/>
          </p:cNvSpPr>
          <p:nvPr>
            <p:ph type="dt" sz="half" idx="10"/>
          </p:nvPr>
        </p:nvSpPr>
        <p:spPr/>
        <p:txBody>
          <a:bodyPr/>
          <a:lstStyle/>
          <a:p>
            <a:fld id="{BA944BF0-963F-46A8-8B16-DDAB7F504A43}" type="datetime1">
              <a:rPr lang="en-IN" smtClean="0"/>
              <a:t>10-11-2019</a:t>
            </a:fld>
            <a:endParaRPr lang="en-IN"/>
          </a:p>
        </p:txBody>
      </p:sp>
      <p:sp>
        <p:nvSpPr>
          <p:cNvPr id="5" name="Footer Placeholder 4"/>
          <p:cNvSpPr>
            <a:spLocks noGrp="1"/>
          </p:cNvSpPr>
          <p:nvPr>
            <p:ph type="ftr" sz="quarter" idx="11"/>
          </p:nvPr>
        </p:nvSpPr>
        <p:spPr/>
        <p:txBody>
          <a:bodyPr/>
          <a:lstStyle/>
          <a:p>
            <a:r>
              <a:rPr lang="en-IN" smtClean="0"/>
              <a:t>LUNAR RECONNAISSANCE ORBITER</a:t>
            </a:r>
            <a:endParaRPr lang="en-IN"/>
          </a:p>
        </p:txBody>
      </p:sp>
      <p:sp>
        <p:nvSpPr>
          <p:cNvPr id="6" name="Slide Number Placeholder 5"/>
          <p:cNvSpPr>
            <a:spLocks noGrp="1"/>
          </p:cNvSpPr>
          <p:nvPr>
            <p:ph type="sldNum" sz="quarter" idx="12"/>
          </p:nvPr>
        </p:nvSpPr>
        <p:spPr/>
        <p:txBody>
          <a:bodyPr/>
          <a:lstStyle/>
          <a:p>
            <a:fld id="{FF7A6E76-517D-4697-B436-767D30394FB2}" type="slidenum">
              <a:rPr lang="en-IN" smtClean="0"/>
              <a:t>6</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599" y="1524453"/>
            <a:ext cx="4518311" cy="4395084"/>
          </a:xfrm>
          <a:prstGeom prst="rect">
            <a:avLst/>
          </a:prstGeom>
        </p:spPr>
      </p:pic>
    </p:spTree>
    <p:extLst>
      <p:ext uri="{BB962C8B-B14F-4D97-AF65-F5344CB8AC3E}">
        <p14:creationId xmlns:p14="http://schemas.microsoft.com/office/powerpoint/2010/main" val="372617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283464"/>
            <a:ext cx="3932237" cy="1600200"/>
          </a:xfrm>
        </p:spPr>
        <p:txBody>
          <a:bodyPr>
            <a:normAutofit/>
          </a:bodyPr>
          <a:lstStyle/>
          <a:p>
            <a:r>
              <a:rPr lang="en-US" b="1" dirty="0" smtClean="0">
                <a:solidFill>
                  <a:schemeClr val="accent1">
                    <a:lumMod val="75000"/>
                  </a:schemeClr>
                </a:solidFill>
                <a:latin typeface="Kozuka Gothic Pro H" panose="020B0800000000000000" pitchFamily="34" charset="-128"/>
                <a:ea typeface="Kozuka Gothic Pro H" panose="020B0800000000000000" pitchFamily="34" charset="-128"/>
              </a:rPr>
              <a:t>1. Cosmic </a:t>
            </a:r>
            <a:r>
              <a:rPr lang="en-US" b="1" dirty="0">
                <a:solidFill>
                  <a:schemeClr val="accent1">
                    <a:lumMod val="75000"/>
                  </a:schemeClr>
                </a:solidFill>
                <a:latin typeface="Kozuka Gothic Pro H" panose="020B0800000000000000" pitchFamily="34" charset="-128"/>
                <a:ea typeface="Kozuka Gothic Pro H" panose="020B0800000000000000" pitchFamily="34" charset="-128"/>
              </a:rPr>
              <a:t>Ray Telescope for the Effects of </a:t>
            </a:r>
            <a:r>
              <a:rPr lang="en-US" b="1" dirty="0" smtClean="0">
                <a:solidFill>
                  <a:schemeClr val="accent1">
                    <a:lumMod val="75000"/>
                  </a:schemeClr>
                </a:solidFill>
                <a:latin typeface="Kozuka Gothic Pro H" panose="020B0800000000000000" pitchFamily="34" charset="-128"/>
                <a:ea typeface="Kozuka Gothic Pro H" panose="020B0800000000000000" pitchFamily="34" charset="-128"/>
              </a:rPr>
              <a:t>Radiation</a:t>
            </a:r>
            <a:endParaRPr lang="en-IN" dirty="0">
              <a:solidFill>
                <a:schemeClr val="accent1">
                  <a:lumMod val="75000"/>
                </a:schemeClr>
              </a:solidFill>
              <a:latin typeface="Kozuka Gothic Pro H" panose="020B0800000000000000" pitchFamily="34" charset="-128"/>
              <a:ea typeface="Kozuka Gothic Pro H" panose="020B0800000000000000" pitchFamily="34" charset="-128"/>
            </a:endParaRPr>
          </a:p>
        </p:txBody>
      </p:sp>
      <p:pic>
        <p:nvPicPr>
          <p:cNvPr id="24" name="Picture Placeholder 23"/>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447" b="447"/>
          <a:stretch>
            <a:fillRect/>
          </a:stretch>
        </p:blipFill>
        <p:spPr>
          <a:xfrm>
            <a:off x="6023728" y="987425"/>
            <a:ext cx="5331660" cy="4873625"/>
          </a:xfrm>
        </p:spPr>
      </p:pic>
      <p:sp>
        <p:nvSpPr>
          <p:cNvPr id="21" name="Text Placeholder 20"/>
          <p:cNvSpPr>
            <a:spLocks noGrp="1"/>
          </p:cNvSpPr>
          <p:nvPr>
            <p:ph type="body" sz="half" idx="2"/>
          </p:nvPr>
        </p:nvSpPr>
        <p:spPr>
          <a:xfrm>
            <a:off x="839788" y="2139696"/>
            <a:ext cx="5048948" cy="3811588"/>
          </a:xfrm>
        </p:spPr>
        <p:txBody>
          <a:bodyPr>
            <a:noAutofit/>
          </a:bodyPr>
          <a:lstStyle/>
          <a:p>
            <a:pPr marL="285750" indent="-285750">
              <a:buFont typeface="Arial" panose="020B0604020202020204" pitchFamily="34" charset="0"/>
              <a:buChar char="•"/>
            </a:pPr>
            <a:r>
              <a:rPr lang="en-IN" sz="1800" dirty="0" smtClean="0"/>
              <a:t>Built by Boston University and Massachusetts Institute of Technology</a:t>
            </a:r>
          </a:p>
          <a:p>
            <a:pPr marL="285750" indent="-285750">
              <a:buFont typeface="Arial" panose="020B0604020202020204" pitchFamily="34" charset="0"/>
              <a:buChar char="•"/>
            </a:pPr>
            <a:r>
              <a:rPr lang="en-IN" sz="1800" dirty="0" smtClean="0"/>
              <a:t>Studies Lunar </a:t>
            </a:r>
            <a:r>
              <a:rPr lang="en-IN" sz="1800" b="1" dirty="0" smtClean="0"/>
              <a:t>Radiation</a:t>
            </a:r>
            <a:r>
              <a:rPr lang="en-IN" sz="1800" dirty="0" smtClean="0"/>
              <a:t> Environment</a:t>
            </a:r>
          </a:p>
          <a:p>
            <a:pPr marL="285750" indent="-285750">
              <a:buFont typeface="Arial" panose="020B0604020202020204" pitchFamily="34" charset="0"/>
              <a:buChar char="•"/>
            </a:pPr>
            <a:r>
              <a:rPr lang="en-IN" sz="1800" dirty="0" smtClean="0"/>
              <a:t>Tests effects of radiation on models</a:t>
            </a:r>
          </a:p>
          <a:p>
            <a:pPr marL="285750" indent="-285750">
              <a:buFont typeface="Arial" panose="020B0604020202020204" pitchFamily="34" charset="0"/>
              <a:buChar char="•"/>
            </a:pPr>
            <a:r>
              <a:rPr lang="en-IN" sz="1800" dirty="0" smtClean="0"/>
              <a:t>Measures radiation absorption on a special type of plastic tissue</a:t>
            </a:r>
          </a:p>
          <a:p>
            <a:pPr marL="285750" indent="-285750">
              <a:buFont typeface="Arial" panose="020B0604020202020204" pitchFamily="34" charset="0"/>
              <a:buChar char="•"/>
            </a:pPr>
            <a:r>
              <a:rPr lang="en-IN" sz="1800" dirty="0" smtClean="0"/>
              <a:t>Results will help keeping future lunar crew members safe</a:t>
            </a:r>
          </a:p>
          <a:p>
            <a:pPr marL="285750" indent="-285750">
              <a:buFont typeface="Arial" panose="020B0604020202020204" pitchFamily="34" charset="0"/>
              <a:buChar char="•"/>
            </a:pPr>
            <a:r>
              <a:rPr lang="en-US" sz="1800" dirty="0"/>
              <a:t>M</a:t>
            </a:r>
            <a:r>
              <a:rPr lang="en-US" sz="1800" dirty="0" smtClean="0"/>
              <a:t>easures </a:t>
            </a:r>
            <a:r>
              <a:rPr lang="en-US" sz="1800" dirty="0"/>
              <a:t>galactic and solar cosmic ray radiation behind a "human tissue-equivalent" </a:t>
            </a:r>
            <a:r>
              <a:rPr lang="en-US" sz="1800" dirty="0" smtClean="0"/>
              <a:t>plastic</a:t>
            </a:r>
          </a:p>
          <a:p>
            <a:pPr marL="285750" indent="-285750">
              <a:buFont typeface="Arial" panose="020B0604020202020204" pitchFamily="34" charset="0"/>
              <a:buChar char="•"/>
            </a:pPr>
            <a:r>
              <a:rPr lang="en-US" sz="1800" dirty="0"/>
              <a:t>D</a:t>
            </a:r>
            <a:r>
              <a:rPr lang="en-US" sz="1800" dirty="0" smtClean="0"/>
              <a:t>iscovered </a:t>
            </a:r>
            <a:r>
              <a:rPr lang="en-US" sz="1800" dirty="0"/>
              <a:t>a previously unmeasured source of hazardous radiation coming from the moon itself</a:t>
            </a:r>
            <a:endParaRPr lang="en-IN" sz="1800" dirty="0" smtClean="0"/>
          </a:p>
          <a:p>
            <a:endParaRPr lang="en-IN" sz="1800" dirty="0"/>
          </a:p>
          <a:p>
            <a:endParaRPr lang="en-IN" sz="1800" dirty="0"/>
          </a:p>
          <a:p>
            <a:pPr marL="285750" indent="-285750">
              <a:buFont typeface="Arial" panose="020B0604020202020204" pitchFamily="34" charset="0"/>
              <a:buChar char="•"/>
            </a:pPr>
            <a:endParaRPr lang="en-IN" sz="1800" dirty="0"/>
          </a:p>
        </p:txBody>
      </p:sp>
      <p:sp>
        <p:nvSpPr>
          <p:cNvPr id="4" name="Date Placeholder 3"/>
          <p:cNvSpPr>
            <a:spLocks noGrp="1"/>
          </p:cNvSpPr>
          <p:nvPr>
            <p:ph type="dt" sz="half" idx="10"/>
          </p:nvPr>
        </p:nvSpPr>
        <p:spPr/>
        <p:txBody>
          <a:bodyPr/>
          <a:lstStyle/>
          <a:p>
            <a:fld id="{2F06A11D-FA40-4BAB-BD7F-1B622E5D171A}" type="datetime1">
              <a:rPr lang="en-IN" smtClean="0"/>
              <a:t>10-11-2019</a:t>
            </a:fld>
            <a:endParaRPr lang="en-IN"/>
          </a:p>
        </p:txBody>
      </p:sp>
      <p:sp>
        <p:nvSpPr>
          <p:cNvPr id="5" name="Footer Placeholder 4"/>
          <p:cNvSpPr>
            <a:spLocks noGrp="1"/>
          </p:cNvSpPr>
          <p:nvPr>
            <p:ph type="ftr" sz="quarter" idx="11"/>
          </p:nvPr>
        </p:nvSpPr>
        <p:spPr/>
        <p:txBody>
          <a:bodyPr/>
          <a:lstStyle/>
          <a:p>
            <a:r>
              <a:rPr lang="en-IN" smtClean="0"/>
              <a:t>LUNAR RECONNAISSANCE ORBITER</a:t>
            </a:r>
            <a:endParaRPr lang="en-IN"/>
          </a:p>
        </p:txBody>
      </p:sp>
      <p:sp>
        <p:nvSpPr>
          <p:cNvPr id="6" name="Slide Number Placeholder 5"/>
          <p:cNvSpPr>
            <a:spLocks noGrp="1"/>
          </p:cNvSpPr>
          <p:nvPr>
            <p:ph type="sldNum" sz="quarter" idx="12"/>
          </p:nvPr>
        </p:nvSpPr>
        <p:spPr/>
        <p:txBody>
          <a:bodyPr/>
          <a:lstStyle/>
          <a:p>
            <a:fld id="{FF7A6E76-517D-4697-B436-767D30394FB2}" type="slidenum">
              <a:rPr lang="en-IN" smtClean="0"/>
              <a:t>7</a:t>
            </a:fld>
            <a:endParaRPr lang="en-IN"/>
          </a:p>
        </p:txBody>
      </p:sp>
    </p:spTree>
    <p:extLst>
      <p:ext uri="{BB962C8B-B14F-4D97-AF65-F5344CB8AC3E}">
        <p14:creationId xmlns:p14="http://schemas.microsoft.com/office/powerpoint/2010/main" val="243020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Effect transition="in" filter="fade">
                                      <p:cBhvr>
                                        <p:cTn id="17" dur="500"/>
                                        <p:tgtEl>
                                          <p:spTgt spid="2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xEl>
                                              <p:pRg st="1" end="1"/>
                                            </p:txEl>
                                          </p:spTgt>
                                        </p:tgtEl>
                                        <p:attrNameLst>
                                          <p:attrName>style.visibility</p:attrName>
                                        </p:attrNameLst>
                                      </p:cBhvr>
                                      <p:to>
                                        <p:strVal val="visible"/>
                                      </p:to>
                                    </p:set>
                                    <p:animEffect transition="in" filter="fade">
                                      <p:cBhvr>
                                        <p:cTn id="22" dur="500"/>
                                        <p:tgtEl>
                                          <p:spTgt spid="2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xEl>
                                              <p:pRg st="2" end="2"/>
                                            </p:txEl>
                                          </p:spTgt>
                                        </p:tgtEl>
                                        <p:attrNameLst>
                                          <p:attrName>style.visibility</p:attrName>
                                        </p:attrNameLst>
                                      </p:cBhvr>
                                      <p:to>
                                        <p:strVal val="visible"/>
                                      </p:to>
                                    </p:set>
                                    <p:animEffect transition="in" filter="fade">
                                      <p:cBhvr>
                                        <p:cTn id="27" dur="500"/>
                                        <p:tgtEl>
                                          <p:spTgt spid="2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xEl>
                                              <p:pRg st="3" end="3"/>
                                            </p:txEl>
                                          </p:spTgt>
                                        </p:tgtEl>
                                        <p:attrNameLst>
                                          <p:attrName>style.visibility</p:attrName>
                                        </p:attrNameLst>
                                      </p:cBhvr>
                                      <p:to>
                                        <p:strVal val="visible"/>
                                      </p:to>
                                    </p:set>
                                    <p:animEffect transition="in" filter="fade">
                                      <p:cBhvr>
                                        <p:cTn id="32" dur="500"/>
                                        <p:tgtEl>
                                          <p:spTgt spid="2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xEl>
                                              <p:pRg st="4" end="4"/>
                                            </p:txEl>
                                          </p:spTgt>
                                        </p:tgtEl>
                                        <p:attrNameLst>
                                          <p:attrName>style.visibility</p:attrName>
                                        </p:attrNameLst>
                                      </p:cBhvr>
                                      <p:to>
                                        <p:strVal val="visible"/>
                                      </p:to>
                                    </p:set>
                                    <p:animEffect transition="in" filter="fade">
                                      <p:cBhvr>
                                        <p:cTn id="37" dur="500"/>
                                        <p:tgtEl>
                                          <p:spTgt spid="2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xEl>
                                              <p:pRg st="5" end="5"/>
                                            </p:txEl>
                                          </p:spTgt>
                                        </p:tgtEl>
                                        <p:attrNameLst>
                                          <p:attrName>style.visibility</p:attrName>
                                        </p:attrNameLst>
                                      </p:cBhvr>
                                      <p:to>
                                        <p:strVal val="visible"/>
                                      </p:to>
                                    </p:set>
                                    <p:animEffect transition="in" filter="fade">
                                      <p:cBhvr>
                                        <p:cTn id="42" dur="500"/>
                                        <p:tgtEl>
                                          <p:spTgt spid="21">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xEl>
                                              <p:pRg st="6" end="6"/>
                                            </p:txEl>
                                          </p:spTgt>
                                        </p:tgtEl>
                                        <p:attrNameLst>
                                          <p:attrName>style.visibility</p:attrName>
                                        </p:attrNameLst>
                                      </p:cBhvr>
                                      <p:to>
                                        <p:strVal val="visible"/>
                                      </p:to>
                                    </p:set>
                                    <p:animEffect transition="in" filter="fade">
                                      <p:cBhvr>
                                        <p:cTn id="47" dur="500"/>
                                        <p:tgtEl>
                                          <p:spTgt spid="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60688"/>
            <a:ext cx="3932237" cy="1600200"/>
          </a:xfrm>
        </p:spPr>
        <p:txBody>
          <a:bodyPr>
            <a:normAutofit/>
          </a:bodyPr>
          <a:lstStyle/>
          <a:p>
            <a:r>
              <a:rPr lang="en-IN" sz="3100" b="1" dirty="0">
                <a:solidFill>
                  <a:schemeClr val="accent1">
                    <a:lumMod val="75000"/>
                  </a:schemeClr>
                </a:solidFill>
                <a:latin typeface="Kozuka Gothic Pro H" panose="020B0800000000000000" pitchFamily="34" charset="-128"/>
                <a:ea typeface="Kozuka Gothic Pro H" panose="020B0800000000000000" pitchFamily="34" charset="-128"/>
              </a:rPr>
              <a:t>2. Diviner Lunar Radiometer </a:t>
            </a:r>
            <a:r>
              <a:rPr lang="en-IN" sz="3100" b="1" dirty="0" smtClean="0">
                <a:solidFill>
                  <a:schemeClr val="accent1">
                    <a:lumMod val="75000"/>
                  </a:schemeClr>
                </a:solidFill>
                <a:latin typeface="Kozuka Gothic Pro H" panose="020B0800000000000000" pitchFamily="34" charset="-128"/>
                <a:ea typeface="Kozuka Gothic Pro H" panose="020B0800000000000000" pitchFamily="34" charset="-128"/>
              </a:rPr>
              <a:t>Experiment</a:t>
            </a:r>
            <a:endParaRPr lang="en-IN" dirty="0"/>
          </a:p>
        </p:txBody>
      </p:sp>
      <p:pic>
        <p:nvPicPr>
          <p:cNvPr id="9" name="Picture Placeholder 8"/>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7952" r="7952"/>
          <a:stretch>
            <a:fillRect/>
          </a:stretch>
        </p:blipFill>
        <p:spPr/>
      </p:pic>
      <p:sp>
        <p:nvSpPr>
          <p:cNvPr id="4" name="Text Placeholder 3"/>
          <p:cNvSpPr>
            <a:spLocks noGrp="1"/>
          </p:cNvSpPr>
          <p:nvPr>
            <p:ph type="body" sz="half" idx="2"/>
          </p:nvPr>
        </p:nvSpPr>
        <p:spPr>
          <a:xfrm>
            <a:off x="839788" y="1685168"/>
            <a:ext cx="3932237" cy="3811588"/>
          </a:xfrm>
        </p:spPr>
        <p:txBody>
          <a:bodyPr>
            <a:noAutofit/>
          </a:bodyPr>
          <a:lstStyle/>
          <a:p>
            <a:pPr marL="285750" indent="-285750">
              <a:buFont typeface="Arial" panose="020B0604020202020204" pitchFamily="34" charset="0"/>
              <a:buChar char="•"/>
            </a:pPr>
            <a:r>
              <a:rPr lang="en-IN" sz="1800" dirty="0" smtClean="0"/>
              <a:t>Built and developed by University of California, LA and NASA’s JPL, Pasadena</a:t>
            </a:r>
          </a:p>
          <a:p>
            <a:pPr marL="285750" indent="-285750">
              <a:buFont typeface="Arial" panose="020B0604020202020204" pitchFamily="34" charset="0"/>
              <a:buChar char="•"/>
            </a:pPr>
            <a:r>
              <a:rPr lang="en-IN" sz="1800" dirty="0" smtClean="0"/>
              <a:t>Measures subsurface</a:t>
            </a:r>
            <a:r>
              <a:rPr lang="en-IN" sz="1800" b="1" dirty="0" smtClean="0"/>
              <a:t> temperature and thermal emissions</a:t>
            </a:r>
          </a:p>
          <a:p>
            <a:pPr marL="285750" indent="-285750">
              <a:buFont typeface="Arial" panose="020B0604020202020204" pitchFamily="34" charset="0"/>
              <a:buChar char="•"/>
            </a:pPr>
            <a:r>
              <a:rPr lang="en-IN" sz="1800" dirty="0" smtClean="0"/>
              <a:t>Identifies</a:t>
            </a:r>
          </a:p>
          <a:p>
            <a:pPr marL="742950" lvl="1" indent="-285750">
              <a:buFont typeface="Arial" panose="020B0604020202020204" pitchFamily="34" charset="0"/>
              <a:buChar char="•"/>
            </a:pPr>
            <a:r>
              <a:rPr lang="en-IN" sz="1600" dirty="0"/>
              <a:t>C</a:t>
            </a:r>
            <a:r>
              <a:rPr lang="en-IN" sz="1600" dirty="0" smtClean="0"/>
              <a:t>old traps</a:t>
            </a:r>
          </a:p>
          <a:p>
            <a:pPr marL="742950" lvl="1" indent="-285750">
              <a:buFont typeface="Arial" panose="020B0604020202020204" pitchFamily="34" charset="0"/>
              <a:buChar char="•"/>
            </a:pPr>
            <a:r>
              <a:rPr lang="en-IN" sz="1600" dirty="0" smtClean="0"/>
              <a:t>Potential ice deposits</a:t>
            </a:r>
          </a:p>
          <a:p>
            <a:pPr marL="742950" lvl="1" indent="-285750">
              <a:buFont typeface="Arial" panose="020B0604020202020204" pitchFamily="34" charset="0"/>
              <a:buChar char="•"/>
            </a:pPr>
            <a:r>
              <a:rPr lang="en-IN" sz="1600" dirty="0" smtClean="0"/>
              <a:t>Rough Terrain</a:t>
            </a:r>
          </a:p>
          <a:p>
            <a:pPr marL="742950" lvl="1" indent="-285750">
              <a:buFont typeface="Arial" panose="020B0604020202020204" pitchFamily="34" charset="0"/>
              <a:buChar char="•"/>
            </a:pPr>
            <a:r>
              <a:rPr lang="en-IN" sz="1600" dirty="0" smtClean="0"/>
              <a:t>Landing hazards</a:t>
            </a:r>
            <a:endParaRPr lang="en-IN" sz="1600" dirty="0"/>
          </a:p>
          <a:p>
            <a:pPr marL="285750" indent="-285750">
              <a:buFont typeface="Arial" panose="020B0604020202020204" pitchFamily="34" charset="0"/>
              <a:buChar char="•"/>
            </a:pPr>
            <a:r>
              <a:rPr lang="en-US" sz="1800" dirty="0" smtClean="0"/>
              <a:t>Revealed </a:t>
            </a:r>
            <a:r>
              <a:rPr lang="en-US" sz="1800" dirty="0"/>
              <a:t>the </a:t>
            </a:r>
            <a:r>
              <a:rPr lang="en-US" sz="1800" b="1" dirty="0"/>
              <a:t>presence of lunar soils</a:t>
            </a:r>
            <a:r>
              <a:rPr lang="en-US" sz="1800" dirty="0"/>
              <a:t> with compositions more sodium rich than that of the typical </a:t>
            </a:r>
            <a:r>
              <a:rPr lang="en-US" sz="1800" dirty="0" smtClean="0"/>
              <a:t>crust.</a:t>
            </a:r>
          </a:p>
          <a:p>
            <a:pPr marL="285750" indent="-285750">
              <a:buFont typeface="Arial" panose="020B0604020202020204" pitchFamily="34" charset="0"/>
              <a:buChar char="•"/>
            </a:pPr>
            <a:r>
              <a:rPr lang="en-US" sz="1800" dirty="0" smtClean="0"/>
              <a:t>Identified </a:t>
            </a:r>
            <a:r>
              <a:rPr lang="en-US" sz="1800" dirty="0"/>
              <a:t>quartz, silica-rich glass, and alkali feldspar at four of these unique, nearside sites.</a:t>
            </a:r>
            <a:endParaRPr lang="en-IN" sz="1800" dirty="0" smtClean="0"/>
          </a:p>
        </p:txBody>
      </p:sp>
      <p:sp>
        <p:nvSpPr>
          <p:cNvPr id="5" name="Date Placeholder 4"/>
          <p:cNvSpPr>
            <a:spLocks noGrp="1"/>
          </p:cNvSpPr>
          <p:nvPr>
            <p:ph type="dt" sz="half" idx="10"/>
          </p:nvPr>
        </p:nvSpPr>
        <p:spPr/>
        <p:txBody>
          <a:bodyPr/>
          <a:lstStyle/>
          <a:p>
            <a:fld id="{31AA19E0-F9CA-4552-B611-590995ED8C23}" type="datetime1">
              <a:rPr lang="en-IN" smtClean="0"/>
              <a:t>10-11-2019</a:t>
            </a:fld>
            <a:endParaRPr lang="en-IN"/>
          </a:p>
        </p:txBody>
      </p:sp>
      <p:sp>
        <p:nvSpPr>
          <p:cNvPr id="6" name="Footer Placeholder 5"/>
          <p:cNvSpPr>
            <a:spLocks noGrp="1"/>
          </p:cNvSpPr>
          <p:nvPr>
            <p:ph type="ftr" sz="quarter" idx="11"/>
          </p:nvPr>
        </p:nvSpPr>
        <p:spPr/>
        <p:txBody>
          <a:bodyPr/>
          <a:lstStyle/>
          <a:p>
            <a:r>
              <a:rPr lang="en-IN" smtClean="0"/>
              <a:t>LUNAR RECONNAISSANCE ORBITER</a:t>
            </a:r>
            <a:endParaRPr lang="en-IN"/>
          </a:p>
        </p:txBody>
      </p:sp>
      <p:sp>
        <p:nvSpPr>
          <p:cNvPr id="7" name="Slide Number Placeholder 6"/>
          <p:cNvSpPr>
            <a:spLocks noGrp="1"/>
          </p:cNvSpPr>
          <p:nvPr>
            <p:ph type="sldNum" sz="quarter" idx="12"/>
          </p:nvPr>
        </p:nvSpPr>
        <p:spPr/>
        <p:txBody>
          <a:bodyPr/>
          <a:lstStyle/>
          <a:p>
            <a:fld id="{FF7A6E76-517D-4697-B436-767D30394FB2}" type="slidenum">
              <a:rPr lang="en-IN" smtClean="0"/>
              <a:t>8</a:t>
            </a:fld>
            <a:endParaRPr lang="en-IN"/>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2475" y="987424"/>
            <a:ext cx="4873625" cy="4873625"/>
          </a:xfrm>
          <a:prstGeom prst="rect">
            <a:avLst/>
          </a:prstGeom>
        </p:spPr>
      </p:pic>
      <p:sp>
        <p:nvSpPr>
          <p:cNvPr id="13" name="TextBox 12"/>
          <p:cNvSpPr txBox="1"/>
          <p:nvPr/>
        </p:nvSpPr>
        <p:spPr>
          <a:xfrm>
            <a:off x="5183188" y="5861049"/>
            <a:ext cx="5920097" cy="523220"/>
          </a:xfrm>
          <a:prstGeom prst="rect">
            <a:avLst/>
          </a:prstGeom>
          <a:noFill/>
        </p:spPr>
        <p:txBody>
          <a:bodyPr wrap="square" rtlCol="0">
            <a:spAutoFit/>
          </a:bodyPr>
          <a:lstStyle/>
          <a:p>
            <a:r>
              <a:rPr lang="en-US" sz="1400" dirty="0" smtClean="0"/>
              <a:t>Multi-temporal </a:t>
            </a:r>
            <a:r>
              <a:rPr lang="en-US" sz="1400" dirty="0"/>
              <a:t>illumination map of the lunar south pole, </a:t>
            </a:r>
            <a:r>
              <a:rPr lang="en-US" sz="1400" dirty="0" err="1"/>
              <a:t>Shackleton</a:t>
            </a:r>
            <a:r>
              <a:rPr lang="en-US" sz="1400" dirty="0"/>
              <a:t> crater (19 km diameter) is in the </a:t>
            </a:r>
            <a:r>
              <a:rPr lang="en-US" sz="1400" dirty="0" smtClean="0"/>
              <a:t>center</a:t>
            </a:r>
            <a:endParaRPr lang="en-IN" sz="1400" dirty="0"/>
          </a:p>
        </p:txBody>
      </p:sp>
    </p:spTree>
    <p:extLst>
      <p:ext uri="{BB962C8B-B14F-4D97-AF65-F5344CB8AC3E}">
        <p14:creationId xmlns:p14="http://schemas.microsoft.com/office/powerpoint/2010/main" val="258048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fade">
                                      <p:cBhvr>
                                        <p:cTn id="34" dur="500"/>
                                        <p:tgtEl>
                                          <p:spTgt spid="4">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xEl>
                                              <p:pRg st="8" end="8"/>
                                            </p:txEl>
                                          </p:spTgt>
                                        </p:tgtEl>
                                        <p:attrNameLst>
                                          <p:attrName>style.visibility</p:attrName>
                                        </p:attrNameLst>
                                      </p:cBhvr>
                                      <p:to>
                                        <p:strVal val="visible"/>
                                      </p:to>
                                    </p:set>
                                    <p:animEffect transition="in" filter="fade">
                                      <p:cBhvr>
                                        <p:cTn id="44" dur="500"/>
                                        <p:tgtEl>
                                          <p:spTgt spid="4">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100" b="1" dirty="0">
                <a:solidFill>
                  <a:schemeClr val="accent1">
                    <a:lumMod val="75000"/>
                  </a:schemeClr>
                </a:solidFill>
                <a:latin typeface="Kozuka Gothic Pro H" panose="020B0800000000000000" pitchFamily="34" charset="-128"/>
                <a:ea typeface="Kozuka Gothic Pro H" panose="020B0800000000000000" pitchFamily="34" charset="-128"/>
              </a:rPr>
              <a:t>3. Lyman-Alpha Mapping Project</a:t>
            </a:r>
            <a:br>
              <a:rPr lang="en-IN" sz="3100" b="1" dirty="0">
                <a:solidFill>
                  <a:schemeClr val="accent1">
                    <a:lumMod val="75000"/>
                  </a:schemeClr>
                </a:solidFill>
                <a:latin typeface="Kozuka Gothic Pro H" panose="020B0800000000000000" pitchFamily="34" charset="-128"/>
                <a:ea typeface="Kozuka Gothic Pro H" panose="020B0800000000000000" pitchFamily="34" charset="-128"/>
              </a:rPr>
            </a:br>
            <a:endParaRPr lang="en-IN" sz="3100" b="1" dirty="0">
              <a:solidFill>
                <a:schemeClr val="accent1">
                  <a:lumMod val="75000"/>
                </a:schemeClr>
              </a:solidFill>
              <a:latin typeface="Kozuka Gothic Pro H" panose="020B0800000000000000" pitchFamily="34" charset="-128"/>
              <a:ea typeface="Kozuka Gothic Pro H" panose="020B0800000000000000" pitchFamily="34" charset="-128"/>
            </a:endParaRPr>
          </a:p>
        </p:txBody>
      </p:sp>
      <p:pic>
        <p:nvPicPr>
          <p:cNvPr id="8" name="Picture Placeholder 7"/>
          <p:cNvPicPr>
            <a:picLocks noGrp="1" noChangeAspect="1"/>
          </p:cNvPicPr>
          <p:nvPr>
            <p:ph type="pic" idx="1"/>
          </p:nvPr>
        </p:nvPicPr>
        <p:blipFill>
          <a:blip r:embed="rId2">
            <a:extLst>
              <a:ext uri="{28A0092B-C50C-407E-A947-70E740481C1C}">
                <a14:useLocalDpi xmlns:a14="http://schemas.microsoft.com/office/drawing/2010/main" val="0"/>
              </a:ext>
            </a:extLst>
          </a:blip>
          <a:srcRect l="7851" r="7851"/>
          <a:stretch>
            <a:fillRect/>
          </a:stretch>
        </p:blipFill>
        <p:spPr/>
      </p:pic>
      <p:sp>
        <p:nvSpPr>
          <p:cNvPr id="4" name="Text Placeholder 3"/>
          <p:cNvSpPr>
            <a:spLocks noGrp="1"/>
          </p:cNvSpPr>
          <p:nvPr>
            <p:ph type="body" sz="half" idx="2"/>
          </p:nvPr>
        </p:nvSpPr>
        <p:spPr>
          <a:xfrm>
            <a:off x="839788" y="1975104"/>
            <a:ext cx="3932237" cy="3811588"/>
          </a:xfrm>
        </p:spPr>
        <p:txBody>
          <a:bodyPr>
            <a:noAutofit/>
          </a:bodyPr>
          <a:lstStyle/>
          <a:p>
            <a:pPr marL="285750" indent="-285750">
              <a:buFont typeface="Arial" panose="020B0604020202020204" pitchFamily="34" charset="0"/>
              <a:buChar char="•"/>
            </a:pPr>
            <a:r>
              <a:rPr lang="en-US" sz="1800" dirty="0"/>
              <a:t>B</a:t>
            </a:r>
            <a:r>
              <a:rPr lang="en-US" sz="1800" dirty="0" smtClean="0"/>
              <a:t>uilt </a:t>
            </a:r>
            <a:r>
              <a:rPr lang="en-US" sz="1800" dirty="0"/>
              <a:t>and developed at the Southwest Research Institute in San </a:t>
            </a:r>
            <a:r>
              <a:rPr lang="en-US" sz="1800" dirty="0" smtClean="0"/>
              <a:t>Antonio</a:t>
            </a:r>
          </a:p>
          <a:p>
            <a:pPr marL="285750" indent="-285750">
              <a:buFont typeface="Arial" panose="020B0604020202020204" pitchFamily="34" charset="0"/>
              <a:buChar char="•"/>
            </a:pPr>
            <a:r>
              <a:rPr lang="en-US" sz="1800" dirty="0" smtClean="0"/>
              <a:t>Searches </a:t>
            </a:r>
            <a:r>
              <a:rPr lang="en-US" sz="1800" dirty="0"/>
              <a:t>for surface ice and frost in the polar </a:t>
            </a:r>
            <a:r>
              <a:rPr lang="en-US" sz="1800" dirty="0" smtClean="0"/>
              <a:t>regions</a:t>
            </a:r>
          </a:p>
          <a:p>
            <a:pPr marL="285750" indent="-285750">
              <a:buFont typeface="Arial" panose="020B0604020202020204" pitchFamily="34" charset="0"/>
              <a:buChar char="•"/>
            </a:pPr>
            <a:r>
              <a:rPr lang="en-US" sz="1800" dirty="0" smtClean="0"/>
              <a:t>Provides </a:t>
            </a:r>
            <a:r>
              <a:rPr lang="en-US" sz="1800" dirty="0"/>
              <a:t>images of </a:t>
            </a:r>
            <a:r>
              <a:rPr lang="en-US" sz="1800" b="1" dirty="0"/>
              <a:t>permanently shadowed regions </a:t>
            </a:r>
            <a:endParaRPr lang="en-US" sz="1800" b="1" dirty="0" smtClean="0"/>
          </a:p>
          <a:p>
            <a:pPr marL="285750" indent="-285750">
              <a:buFont typeface="Arial" panose="020B0604020202020204" pitchFamily="34" charset="0"/>
              <a:buChar char="•"/>
            </a:pPr>
            <a:r>
              <a:rPr lang="en-US" sz="1800" dirty="0" smtClean="0"/>
              <a:t>Uses </a:t>
            </a:r>
            <a:r>
              <a:rPr lang="en-US" sz="1800" b="1" dirty="0" smtClean="0"/>
              <a:t>Ultraviolet </a:t>
            </a:r>
            <a:r>
              <a:rPr lang="en-US" sz="1800" dirty="0"/>
              <a:t>starlight and the glow of interplanetary hydrogen emission, the Lyman-Alpha </a:t>
            </a:r>
            <a:r>
              <a:rPr lang="en-US" sz="1800" dirty="0" smtClean="0"/>
              <a:t>line</a:t>
            </a:r>
          </a:p>
          <a:p>
            <a:pPr marL="285750" indent="-285750">
              <a:buFont typeface="Arial" panose="020B0604020202020204" pitchFamily="34" charset="0"/>
              <a:buChar char="•"/>
            </a:pPr>
            <a:r>
              <a:rPr lang="en-US" sz="1800" dirty="0"/>
              <a:t>At the southern pole, most of the ice is concentrated at lunar </a:t>
            </a:r>
            <a:r>
              <a:rPr lang="en-US" sz="1800" dirty="0" smtClean="0"/>
              <a:t>craters</a:t>
            </a:r>
          </a:p>
          <a:p>
            <a:pPr marL="285750" indent="-285750">
              <a:buFont typeface="Arial" panose="020B0604020202020204" pitchFamily="34" charset="0"/>
              <a:buChar char="•"/>
            </a:pPr>
            <a:r>
              <a:rPr lang="en-US" sz="1800" dirty="0"/>
              <a:t>N</a:t>
            </a:r>
            <a:r>
              <a:rPr lang="en-US" sz="1800" dirty="0" smtClean="0"/>
              <a:t>orthern </a:t>
            </a:r>
            <a:r>
              <a:rPr lang="en-US" sz="1800" dirty="0"/>
              <a:t>pole’s ice is more widely, but sparsely </a:t>
            </a:r>
            <a:r>
              <a:rPr lang="en-US" sz="1800" dirty="0" smtClean="0"/>
              <a:t>spread</a:t>
            </a:r>
          </a:p>
        </p:txBody>
      </p:sp>
      <p:sp>
        <p:nvSpPr>
          <p:cNvPr id="5" name="Date Placeholder 4"/>
          <p:cNvSpPr>
            <a:spLocks noGrp="1"/>
          </p:cNvSpPr>
          <p:nvPr>
            <p:ph type="dt" sz="half" idx="10"/>
          </p:nvPr>
        </p:nvSpPr>
        <p:spPr/>
        <p:txBody>
          <a:bodyPr/>
          <a:lstStyle/>
          <a:p>
            <a:fld id="{A671BBA4-62A7-42E2-9853-3148BFBA1D57}" type="datetime1">
              <a:rPr lang="en-IN" smtClean="0"/>
              <a:t>10-11-2019</a:t>
            </a:fld>
            <a:endParaRPr lang="en-IN"/>
          </a:p>
        </p:txBody>
      </p:sp>
      <p:sp>
        <p:nvSpPr>
          <p:cNvPr id="6" name="Footer Placeholder 5"/>
          <p:cNvSpPr>
            <a:spLocks noGrp="1"/>
          </p:cNvSpPr>
          <p:nvPr>
            <p:ph type="ftr" sz="quarter" idx="11"/>
          </p:nvPr>
        </p:nvSpPr>
        <p:spPr/>
        <p:txBody>
          <a:bodyPr/>
          <a:lstStyle/>
          <a:p>
            <a:r>
              <a:rPr lang="en-IN" smtClean="0"/>
              <a:t>LUNAR RECONNAISSANCE ORBITER</a:t>
            </a:r>
            <a:endParaRPr lang="en-IN"/>
          </a:p>
        </p:txBody>
      </p:sp>
      <p:sp>
        <p:nvSpPr>
          <p:cNvPr id="7" name="Slide Number Placeholder 6"/>
          <p:cNvSpPr>
            <a:spLocks noGrp="1"/>
          </p:cNvSpPr>
          <p:nvPr>
            <p:ph type="sldNum" sz="quarter" idx="12"/>
          </p:nvPr>
        </p:nvSpPr>
        <p:spPr/>
        <p:txBody>
          <a:bodyPr/>
          <a:lstStyle/>
          <a:p>
            <a:fld id="{FF7A6E76-517D-4697-B436-767D30394FB2}" type="slidenum">
              <a:rPr lang="en-IN" smtClean="0"/>
              <a:t>9</a:t>
            </a:fld>
            <a:endParaRPr lang="en-I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188" y="279671"/>
            <a:ext cx="6410241" cy="5667189"/>
          </a:xfrm>
          <a:prstGeom prst="rect">
            <a:avLst/>
          </a:prstGeom>
        </p:spPr>
      </p:pic>
      <p:sp>
        <p:nvSpPr>
          <p:cNvPr id="9" name="TextBox 8"/>
          <p:cNvSpPr txBox="1"/>
          <p:nvPr/>
        </p:nvSpPr>
        <p:spPr>
          <a:xfrm>
            <a:off x="5284098" y="6026592"/>
            <a:ext cx="6595009" cy="461665"/>
          </a:xfrm>
          <a:prstGeom prst="rect">
            <a:avLst/>
          </a:prstGeom>
          <a:noFill/>
        </p:spPr>
        <p:txBody>
          <a:bodyPr wrap="square" rtlCol="0">
            <a:spAutoFit/>
          </a:bodyPr>
          <a:lstStyle/>
          <a:p>
            <a:r>
              <a:rPr lang="en-US" sz="1200" b="1" dirty="0" smtClean="0"/>
              <a:t>A </a:t>
            </a:r>
            <a:r>
              <a:rPr lang="en-US" sz="1200" b="1" dirty="0"/>
              <a:t>map showing the permanently shadowed regions (blue) that cover about three percent of the moon's south pole (image credit: NASA Goddard/LRO mission) </a:t>
            </a:r>
            <a:endParaRPr lang="en-IN" sz="1200" dirty="0"/>
          </a:p>
        </p:txBody>
      </p:sp>
    </p:spTree>
    <p:extLst>
      <p:ext uri="{BB962C8B-B14F-4D97-AF65-F5344CB8AC3E}">
        <p14:creationId xmlns:p14="http://schemas.microsoft.com/office/powerpoint/2010/main" val="220339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fade">
                                      <p:cBhvr>
                                        <p:cTn id="37" dur="5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500"/>
                                        <p:tgtEl>
                                          <p:spTgt spid="4">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9" grpId="0"/>
    </p:bldLst>
  </p:timing>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1001</TotalTime>
  <Words>2262</Words>
  <Application>Microsoft Office PowerPoint</Application>
  <PresentationFormat>Widescreen</PresentationFormat>
  <Paragraphs>267</Paragraphs>
  <Slides>29</Slides>
  <Notes>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Kozuka Gothic Pro H</vt:lpstr>
      <vt:lpstr>Arial</vt:lpstr>
      <vt:lpstr>Calibri</vt:lpstr>
      <vt:lpstr>Calibri Light</vt:lpstr>
      <vt:lpstr>Constantia</vt:lpstr>
      <vt:lpstr>Lithos Pro Regular</vt:lpstr>
      <vt:lpstr>Wingdings</vt:lpstr>
      <vt:lpstr>Office Theme</vt:lpstr>
      <vt:lpstr>PowerPoint Presentation</vt:lpstr>
      <vt:lpstr>What is LRO?</vt:lpstr>
      <vt:lpstr>PowerPoint Presentation</vt:lpstr>
      <vt:lpstr>PowerPoint Presentation</vt:lpstr>
      <vt:lpstr>Objectives</vt:lpstr>
      <vt:lpstr>LRO Space craft Instruments</vt:lpstr>
      <vt:lpstr>1. Cosmic Ray Telescope for the Effects of Radiation</vt:lpstr>
      <vt:lpstr>2. Diviner Lunar Radiometer Experiment</vt:lpstr>
      <vt:lpstr>3. Lyman-Alpha Mapping Project </vt:lpstr>
      <vt:lpstr>4. Lunar Exploration Neutron Detector </vt:lpstr>
      <vt:lpstr>5. Lunar Orbiter Laser Altimeter </vt:lpstr>
      <vt:lpstr>PowerPoint Presentation</vt:lpstr>
      <vt:lpstr>PowerPoint Presentation</vt:lpstr>
      <vt:lpstr>6. Lunar Reconnaissance Orbiter Camera</vt:lpstr>
      <vt:lpstr>7. Mini- RF</vt:lpstr>
      <vt:lpstr>Success Stories/ Achievements</vt:lpstr>
      <vt:lpstr>PowerPoint Presentation</vt:lpstr>
      <vt:lpstr>PowerPoint Presentation</vt:lpstr>
      <vt:lpstr>PowerPoint Presentation</vt:lpstr>
      <vt:lpstr>1. It's shrinking and quaking</vt:lpstr>
      <vt:lpstr>PowerPoint Presentation</vt:lpstr>
      <vt:lpstr>4. Its craters provide a timeline of solar system history </vt:lpstr>
      <vt:lpstr>The first highly accurate 3D Lunar Maps </vt:lpstr>
      <vt:lpstr>Mapping Mineralogy Across the Moon</vt:lpstr>
      <vt:lpstr>What has it looked for</vt:lpstr>
      <vt:lpstr>Assessment of Features for Landing Sites</vt:lpstr>
      <vt:lpstr>Searching for Polar Volatiles</vt:lpstr>
      <vt:lpstr>What’s so special?</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Jzzo</dc:creator>
  <cp:lastModifiedBy>Jzzo</cp:lastModifiedBy>
  <cp:revision>65</cp:revision>
  <dcterms:created xsi:type="dcterms:W3CDTF">2019-09-27T06:02:03Z</dcterms:created>
  <dcterms:modified xsi:type="dcterms:W3CDTF">2019-11-10T10:55:03Z</dcterms:modified>
</cp:coreProperties>
</file>